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38" r:id="rId5"/>
    <p:sldMasterId id="2147483756" r:id="rId6"/>
    <p:sldMasterId id="2147483776" r:id="rId7"/>
    <p:sldMasterId id="2147483793" r:id="rId8"/>
  </p:sldMasterIdLst>
  <p:notesMasterIdLst>
    <p:notesMasterId r:id="rId57"/>
  </p:notesMasterIdLst>
  <p:sldIdLst>
    <p:sldId id="1720" r:id="rId9"/>
    <p:sldId id="1845" r:id="rId10"/>
    <p:sldId id="1851" r:id="rId11"/>
    <p:sldId id="2485" r:id="rId12"/>
    <p:sldId id="1670" r:id="rId13"/>
    <p:sldId id="1853" r:id="rId14"/>
    <p:sldId id="2486" r:id="rId15"/>
    <p:sldId id="2500" r:id="rId16"/>
    <p:sldId id="2445" r:id="rId17"/>
    <p:sldId id="2471" r:id="rId18"/>
    <p:sldId id="2411" r:id="rId19"/>
    <p:sldId id="2435" r:id="rId20"/>
    <p:sldId id="705" r:id="rId21"/>
    <p:sldId id="2501" r:id="rId22"/>
    <p:sldId id="2502" r:id="rId23"/>
    <p:sldId id="2505" r:id="rId24"/>
    <p:sldId id="770" r:id="rId25"/>
    <p:sldId id="677" r:id="rId26"/>
    <p:sldId id="1870" r:id="rId27"/>
    <p:sldId id="4431" r:id="rId28"/>
    <p:sldId id="4432" r:id="rId29"/>
    <p:sldId id="4433" r:id="rId30"/>
    <p:sldId id="4434" r:id="rId31"/>
    <p:sldId id="2504" r:id="rId32"/>
    <p:sldId id="2503" r:id="rId33"/>
    <p:sldId id="1886" r:id="rId34"/>
    <p:sldId id="2506" r:id="rId35"/>
    <p:sldId id="2508" r:id="rId36"/>
    <p:sldId id="2507" r:id="rId37"/>
    <p:sldId id="2510" r:id="rId38"/>
    <p:sldId id="2509" r:id="rId39"/>
    <p:sldId id="4435" r:id="rId40"/>
    <p:sldId id="4436" r:id="rId41"/>
    <p:sldId id="4416" r:id="rId42"/>
    <p:sldId id="2436" r:id="rId43"/>
    <p:sldId id="257" r:id="rId44"/>
    <p:sldId id="2420" r:id="rId45"/>
    <p:sldId id="2364" r:id="rId46"/>
    <p:sldId id="2389" r:id="rId47"/>
    <p:sldId id="2390" r:id="rId48"/>
    <p:sldId id="2418" r:id="rId49"/>
    <p:sldId id="2417" r:id="rId50"/>
    <p:sldId id="2365" r:id="rId51"/>
    <p:sldId id="2377" r:id="rId52"/>
    <p:sldId id="2462" r:id="rId53"/>
    <p:sldId id="276" r:id="rId54"/>
    <p:sldId id="4437" r:id="rId55"/>
    <p:sldId id="24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16" autoAdjust="0"/>
  </p:normalViewPr>
  <p:slideViewPr>
    <p:cSldViewPr snapToGrid="0">
      <p:cViewPr varScale="1">
        <p:scale>
          <a:sx n="73" d="100"/>
          <a:sy n="73" d="100"/>
        </p:scale>
        <p:origin x="60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5/6/2019 9:58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29</a:t>
            </a:fld>
            <a:endParaRPr lang="en-US"/>
          </a:p>
        </p:txBody>
      </p:sp>
    </p:spTree>
    <p:extLst>
      <p:ext uri="{BB962C8B-B14F-4D97-AF65-F5344CB8AC3E}">
        <p14:creationId xmlns:p14="http://schemas.microsoft.com/office/powerpoint/2010/main" val="210722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30</a:t>
            </a:fld>
            <a:endParaRPr lang="en-US"/>
          </a:p>
        </p:txBody>
      </p:sp>
    </p:spTree>
    <p:extLst>
      <p:ext uri="{BB962C8B-B14F-4D97-AF65-F5344CB8AC3E}">
        <p14:creationId xmlns:p14="http://schemas.microsoft.com/office/powerpoint/2010/main" val="368354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r>
              <a:rPr lang="en-US" i="1"/>
              <a:t>Talking points</a:t>
            </a:r>
          </a:p>
          <a:p>
            <a:r>
              <a:rPr lang="en-US" i="1"/>
              <a:t>We are excited by the partners who are available now with deep integration. In the Virtual WAN session you will learn more about their specific available now integration.</a:t>
            </a:r>
          </a:p>
          <a:p>
            <a:r>
              <a:rPr lang="en-US" i="1"/>
              <a:t>We also have an expanding set of coming soon partners who are working on integration. A top customer ask is when will </a:t>
            </a:r>
            <a:r>
              <a:rPr lang="en-US" i="1" err="1"/>
              <a:t>Velocloud</a:t>
            </a:r>
            <a:r>
              <a:rPr lang="en-US" i="1"/>
              <a:t> by </a:t>
            </a:r>
            <a:r>
              <a:rPr lang="en-US" i="1" err="1"/>
              <a:t>Vmware</a:t>
            </a:r>
            <a:r>
              <a:rPr lang="en-US" i="1"/>
              <a:t> be supported on Virtual WAN?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ExpressRoute? (can anyone tell me what ExpressRoute is?)</a:t>
            </a:r>
          </a:p>
          <a:p>
            <a:pPr marL="228600" indent="-228600">
              <a:buAutoNum type="arabicParenR"/>
            </a:pPr>
            <a:r>
              <a:rPr lang="en-US" dirty="0"/>
              <a:t>Who is here for Azure Firewall? (can anyone tell me what Azure Firewall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customers couldn’t define the outbound translation explicitly.  It was a result of the inbound load-balancing rule.</a:t>
            </a:r>
          </a:p>
          <a:p>
            <a:r>
              <a:rPr lang="en-US"/>
              <a:t>Now, customers can declare outbound NAT explicitly.  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70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746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018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two write host commands show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and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8</a:t>
            </a:fld>
            <a:endParaRPr lang="en-US"/>
          </a:p>
        </p:txBody>
      </p:sp>
    </p:spTree>
    <p:extLst>
      <p:ext uri="{BB962C8B-B14F-4D97-AF65-F5344CB8AC3E}">
        <p14:creationId xmlns:p14="http://schemas.microsoft.com/office/powerpoint/2010/main" val="1705751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1"/>
                </a:solidFill>
              </a:rPr>
              <a:t>To learn more go to BRK3294 – 9/26 12:30PM</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5/6/2019 9:58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3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5/6/2019</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5/6/2019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52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5/6/2019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5/6/2019</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5/6/2019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857991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5/6/2019</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9.emf"/><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5/6/2019</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6.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27.png"/><Relationship Id="rId3" Type="http://schemas.openxmlformats.org/officeDocument/2006/relationships/image" Target="../media/image41.sv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0.xml"/><Relationship Id="rId6" Type="http://schemas.microsoft.com/office/2007/relationships/hdphoto" Target="../media/hdphoto1.wdp"/><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32.tiff"/><Relationship Id="rId10" Type="http://schemas.microsoft.com/office/2007/relationships/hdphoto" Target="../media/hdphoto2.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09.xml"/><Relationship Id="rId5" Type="http://schemas.openxmlformats.org/officeDocument/2006/relationships/image" Target="../media/image51.tiff"/><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5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5.xml"/><Relationship Id="rId6" Type="http://schemas.openxmlformats.org/officeDocument/2006/relationships/image" Target="../media/image31.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9.tiff"/></Relationships>
</file>

<file path=ppt/slides/_rels/slide21.xml.rels><?xml version="1.0" encoding="UTF-8" standalone="yes"?>
<Relationships xmlns="http://schemas.openxmlformats.org/package/2006/relationships"><Relationship Id="rId26" Type="http://schemas.openxmlformats.org/officeDocument/2006/relationships/image" Target="../media/image94.png"/><Relationship Id="rId21" Type="http://schemas.openxmlformats.org/officeDocument/2006/relationships/image" Target="../media/image89.png"/><Relationship Id="rId42" Type="http://schemas.openxmlformats.org/officeDocument/2006/relationships/image" Target="../media/image110.png"/><Relationship Id="rId47" Type="http://schemas.openxmlformats.org/officeDocument/2006/relationships/image" Target="../media/image115.png"/><Relationship Id="rId63" Type="http://schemas.openxmlformats.org/officeDocument/2006/relationships/image" Target="../media/image131.png"/><Relationship Id="rId68" Type="http://schemas.openxmlformats.org/officeDocument/2006/relationships/image" Target="../media/image136.png"/><Relationship Id="rId84" Type="http://schemas.openxmlformats.org/officeDocument/2006/relationships/image" Target="../media/image152.png"/><Relationship Id="rId89" Type="http://schemas.openxmlformats.org/officeDocument/2006/relationships/image" Target="../media/image157.png"/><Relationship Id="rId7" Type="http://schemas.openxmlformats.org/officeDocument/2006/relationships/image" Target="../media/image75.png"/><Relationship Id="rId71" Type="http://schemas.openxmlformats.org/officeDocument/2006/relationships/image" Target="../media/image139.png"/><Relationship Id="rId92" Type="http://schemas.openxmlformats.org/officeDocument/2006/relationships/image" Target="../media/image160.png"/><Relationship Id="rId2" Type="http://schemas.openxmlformats.org/officeDocument/2006/relationships/image" Target="../media/image70.png"/><Relationship Id="rId16" Type="http://schemas.openxmlformats.org/officeDocument/2006/relationships/image" Target="../media/image84.png"/><Relationship Id="rId29" Type="http://schemas.openxmlformats.org/officeDocument/2006/relationships/image" Target="../media/image97.png"/><Relationship Id="rId107" Type="http://schemas.openxmlformats.org/officeDocument/2006/relationships/image" Target="../media/image175.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126.png"/><Relationship Id="rId66" Type="http://schemas.openxmlformats.org/officeDocument/2006/relationships/image" Target="../media/image134.png"/><Relationship Id="rId74" Type="http://schemas.openxmlformats.org/officeDocument/2006/relationships/image" Target="../media/image142.png"/><Relationship Id="rId79" Type="http://schemas.openxmlformats.org/officeDocument/2006/relationships/image" Target="../media/image147.png"/><Relationship Id="rId87" Type="http://schemas.openxmlformats.org/officeDocument/2006/relationships/image" Target="../media/image155.png"/><Relationship Id="rId102" Type="http://schemas.openxmlformats.org/officeDocument/2006/relationships/image" Target="../media/image170.png"/><Relationship Id="rId5" Type="http://schemas.openxmlformats.org/officeDocument/2006/relationships/image" Target="../media/image73.png"/><Relationship Id="rId61" Type="http://schemas.openxmlformats.org/officeDocument/2006/relationships/image" Target="../media/image129.png"/><Relationship Id="rId82" Type="http://schemas.openxmlformats.org/officeDocument/2006/relationships/image" Target="../media/image150.png"/><Relationship Id="rId90" Type="http://schemas.openxmlformats.org/officeDocument/2006/relationships/image" Target="../media/image158.png"/><Relationship Id="rId95" Type="http://schemas.openxmlformats.org/officeDocument/2006/relationships/image" Target="../media/image163.png"/><Relationship Id="rId19" Type="http://schemas.openxmlformats.org/officeDocument/2006/relationships/image" Target="../media/image8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2.png"/><Relationship Id="rId69" Type="http://schemas.openxmlformats.org/officeDocument/2006/relationships/image" Target="../media/image137.png"/><Relationship Id="rId77" Type="http://schemas.openxmlformats.org/officeDocument/2006/relationships/image" Target="../media/image145.png"/><Relationship Id="rId100" Type="http://schemas.openxmlformats.org/officeDocument/2006/relationships/image" Target="../media/image168.png"/><Relationship Id="rId105" Type="http://schemas.openxmlformats.org/officeDocument/2006/relationships/image" Target="../media/image173.png"/><Relationship Id="rId8" Type="http://schemas.openxmlformats.org/officeDocument/2006/relationships/image" Target="../media/image76.png"/><Relationship Id="rId51" Type="http://schemas.openxmlformats.org/officeDocument/2006/relationships/image" Target="../media/image119.png"/><Relationship Id="rId72" Type="http://schemas.openxmlformats.org/officeDocument/2006/relationships/image" Target="../media/image140.png"/><Relationship Id="rId80" Type="http://schemas.openxmlformats.org/officeDocument/2006/relationships/image" Target="../media/image148.png"/><Relationship Id="rId85" Type="http://schemas.openxmlformats.org/officeDocument/2006/relationships/image" Target="../media/image153.png"/><Relationship Id="rId93" Type="http://schemas.openxmlformats.org/officeDocument/2006/relationships/image" Target="../media/image161.png"/><Relationship Id="rId98" Type="http://schemas.openxmlformats.org/officeDocument/2006/relationships/image" Target="../media/image166.png"/><Relationship Id="rId3" Type="http://schemas.openxmlformats.org/officeDocument/2006/relationships/image" Target="../media/image71.sv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59" Type="http://schemas.openxmlformats.org/officeDocument/2006/relationships/image" Target="../media/image127.png"/><Relationship Id="rId67" Type="http://schemas.openxmlformats.org/officeDocument/2006/relationships/image" Target="../media/image135.svg"/><Relationship Id="rId103" Type="http://schemas.openxmlformats.org/officeDocument/2006/relationships/image" Target="../media/image171.png"/><Relationship Id="rId108" Type="http://schemas.openxmlformats.org/officeDocument/2006/relationships/image" Target="../media/image176.png"/><Relationship Id="rId20" Type="http://schemas.openxmlformats.org/officeDocument/2006/relationships/image" Target="../media/image88.png"/><Relationship Id="rId41" Type="http://schemas.openxmlformats.org/officeDocument/2006/relationships/image" Target="../media/image109.png"/><Relationship Id="rId54" Type="http://schemas.openxmlformats.org/officeDocument/2006/relationships/image" Target="../media/image122.png"/><Relationship Id="rId62" Type="http://schemas.openxmlformats.org/officeDocument/2006/relationships/image" Target="../media/image130.png"/><Relationship Id="rId70" Type="http://schemas.openxmlformats.org/officeDocument/2006/relationships/image" Target="../media/image138.png"/><Relationship Id="rId75" Type="http://schemas.openxmlformats.org/officeDocument/2006/relationships/image" Target="../media/image143.png"/><Relationship Id="rId83" Type="http://schemas.openxmlformats.org/officeDocument/2006/relationships/image" Target="../media/image151.png"/><Relationship Id="rId88" Type="http://schemas.openxmlformats.org/officeDocument/2006/relationships/image" Target="../media/image156.png"/><Relationship Id="rId91" Type="http://schemas.openxmlformats.org/officeDocument/2006/relationships/image" Target="../media/image159.png"/><Relationship Id="rId96" Type="http://schemas.openxmlformats.org/officeDocument/2006/relationships/image" Target="../media/image164.png"/><Relationship Id="rId1" Type="http://schemas.openxmlformats.org/officeDocument/2006/relationships/slideLayout" Target="../slideLayouts/slideLayout79.xml"/><Relationship Id="rId6"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7.png"/><Relationship Id="rId57" Type="http://schemas.openxmlformats.org/officeDocument/2006/relationships/image" Target="../media/image125.png"/><Relationship Id="rId106" Type="http://schemas.openxmlformats.org/officeDocument/2006/relationships/image" Target="../media/image174.png"/><Relationship Id="rId10" Type="http://schemas.openxmlformats.org/officeDocument/2006/relationships/image" Target="../media/image78.png"/><Relationship Id="rId31" Type="http://schemas.openxmlformats.org/officeDocument/2006/relationships/image" Target="../media/image99.png"/><Relationship Id="rId44" Type="http://schemas.openxmlformats.org/officeDocument/2006/relationships/image" Target="../media/image112.png"/><Relationship Id="rId52"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image" Target="../media/image133.png"/><Relationship Id="rId73" Type="http://schemas.openxmlformats.org/officeDocument/2006/relationships/image" Target="../media/image141.png"/><Relationship Id="rId78" Type="http://schemas.openxmlformats.org/officeDocument/2006/relationships/image" Target="../media/image146.png"/><Relationship Id="rId81" Type="http://schemas.openxmlformats.org/officeDocument/2006/relationships/image" Target="../media/image149.png"/><Relationship Id="rId86" Type="http://schemas.openxmlformats.org/officeDocument/2006/relationships/image" Target="../media/image154.png"/><Relationship Id="rId94" Type="http://schemas.openxmlformats.org/officeDocument/2006/relationships/image" Target="../media/image162.png"/><Relationship Id="rId99" Type="http://schemas.openxmlformats.org/officeDocument/2006/relationships/image" Target="../media/image167.png"/><Relationship Id="rId101" Type="http://schemas.openxmlformats.org/officeDocument/2006/relationships/image" Target="../media/image169.png"/><Relationship Id="rId4" Type="http://schemas.openxmlformats.org/officeDocument/2006/relationships/image" Target="../media/image72.png"/><Relationship Id="rId9"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6.png"/><Relationship Id="rId39" Type="http://schemas.openxmlformats.org/officeDocument/2006/relationships/image" Target="../media/image107.png"/><Relationship Id="rId34" Type="http://schemas.openxmlformats.org/officeDocument/2006/relationships/image" Target="../media/image102.png"/><Relationship Id="rId50" Type="http://schemas.openxmlformats.org/officeDocument/2006/relationships/image" Target="../media/image118.png"/><Relationship Id="rId55" Type="http://schemas.openxmlformats.org/officeDocument/2006/relationships/image" Target="../media/image123.png"/><Relationship Id="rId76" Type="http://schemas.openxmlformats.org/officeDocument/2006/relationships/image" Target="../media/image144.png"/><Relationship Id="rId97" Type="http://schemas.openxmlformats.org/officeDocument/2006/relationships/image" Target="../media/image165.png"/><Relationship Id="rId104" Type="http://schemas.openxmlformats.org/officeDocument/2006/relationships/image" Target="../media/image172.png"/></Relationships>
</file>

<file path=ppt/slides/_rels/slide22.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jpeg"/><Relationship Id="rId1" Type="http://schemas.openxmlformats.org/officeDocument/2006/relationships/slideLayout" Target="../slideLayouts/slideLayout69.xml"/><Relationship Id="rId4" Type="http://schemas.openxmlformats.org/officeDocument/2006/relationships/image" Target="../media/image69.tiff"/></Relationships>
</file>

<file path=ppt/slides/_rels/slide23.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91.xml"/><Relationship Id="rId6" Type="http://schemas.openxmlformats.org/officeDocument/2006/relationships/image" Target="../media/image69.tiff"/><Relationship Id="rId5" Type="http://schemas.openxmlformats.org/officeDocument/2006/relationships/image" Target="../media/image182.svg"/><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9.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8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aka.ms/vdcFWQuery"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16.xml"/><Relationship Id="rId1" Type="http://schemas.openxmlformats.org/officeDocument/2006/relationships/slideLayout" Target="../slideLayouts/slideLayout106.xml"/><Relationship Id="rId5" Type="http://schemas.openxmlformats.org/officeDocument/2006/relationships/image" Target="../media/image191.svg"/><Relationship Id="rId4" Type="http://schemas.openxmlformats.org/officeDocument/2006/relationships/image" Target="../media/image190.png"/></Relationships>
</file>

<file path=ppt/slides/_rels/slide3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emf"/><Relationship Id="rId7" Type="http://schemas.openxmlformats.org/officeDocument/2006/relationships/image" Target="../media/image193.png"/><Relationship Id="rId2" Type="http://schemas.openxmlformats.org/officeDocument/2006/relationships/notesSlide" Target="../notesSlides/notesSlide17.xml"/><Relationship Id="rId1" Type="http://schemas.openxmlformats.org/officeDocument/2006/relationships/slideLayout" Target="../slideLayouts/slideLayout106.xml"/><Relationship Id="rId6" Type="http://schemas.openxmlformats.org/officeDocument/2006/relationships/image" Target="../media/image192.png"/><Relationship Id="rId5" Type="http://schemas.openxmlformats.org/officeDocument/2006/relationships/image" Target="../media/image191.sv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200.emf"/><Relationship Id="rId12"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105.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1.svg"/><Relationship Id="rId10" Type="http://schemas.openxmlformats.org/officeDocument/2006/relationships/image" Target="../media/image203.jpeg"/><Relationship Id="rId4" Type="http://schemas.openxmlformats.org/officeDocument/2006/relationships/image" Target="../media/image198.png"/><Relationship Id="rId9" Type="http://schemas.openxmlformats.org/officeDocument/2006/relationships/image" Target="../media/image202.png"/></Relationships>
</file>

<file path=ppt/slides/_rels/slide35.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5.tiff"/><Relationship Id="rId3" Type="http://schemas.openxmlformats.org/officeDocument/2006/relationships/image" Target="../media/image205.tiff"/><Relationship Id="rId7" Type="http://schemas.openxmlformats.org/officeDocument/2006/relationships/image" Target="../media/image209.tiff"/><Relationship Id="rId12" Type="http://schemas.openxmlformats.org/officeDocument/2006/relationships/image" Target="../media/image214.tiff"/><Relationship Id="rId2" Type="http://schemas.openxmlformats.org/officeDocument/2006/relationships/notesSlide" Target="../notesSlides/notesSlide19.xml"/><Relationship Id="rId1" Type="http://schemas.openxmlformats.org/officeDocument/2006/relationships/slideLayout" Target="../slideLayouts/slideLayout128.xml"/><Relationship Id="rId6" Type="http://schemas.openxmlformats.org/officeDocument/2006/relationships/image" Target="../media/image208.tiff"/><Relationship Id="rId11" Type="http://schemas.openxmlformats.org/officeDocument/2006/relationships/image" Target="../media/image213.tiff"/><Relationship Id="rId5" Type="http://schemas.openxmlformats.org/officeDocument/2006/relationships/image" Target="../media/image207.tiff"/><Relationship Id="rId10" Type="http://schemas.openxmlformats.org/officeDocument/2006/relationships/image" Target="../media/image212.tiff"/><Relationship Id="rId4" Type="http://schemas.openxmlformats.org/officeDocument/2006/relationships/image" Target="../media/image206.tiff"/><Relationship Id="rId9" Type="http://schemas.openxmlformats.org/officeDocument/2006/relationships/image" Target="../media/image211.jpeg"/><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20.xml"/><Relationship Id="rId1" Type="http://schemas.openxmlformats.org/officeDocument/2006/relationships/slideLayout" Target="../slideLayouts/slideLayout85.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 Id="rId9" Type="http://schemas.openxmlformats.org/officeDocument/2006/relationships/image" Target="../media/image223.png"/></Relationships>
</file>

<file path=ppt/slides/_rels/slide3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notesSlide" Target="../notesSlides/notesSlide21.xml"/><Relationship Id="rId1" Type="http://schemas.openxmlformats.org/officeDocument/2006/relationships/slideLayout" Target="../slideLayouts/slideLayout9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image" Target="../media/image223.png"/><Relationship Id="rId18" Type="http://schemas.openxmlformats.org/officeDocument/2006/relationships/image" Target="../media/image247.png"/><Relationship Id="rId3" Type="http://schemas.openxmlformats.org/officeDocument/2006/relationships/image" Target="../media/image235.svg"/><Relationship Id="rId7" Type="http://schemas.openxmlformats.org/officeDocument/2006/relationships/image" Target="../media/image239.emf"/><Relationship Id="rId12" Type="http://schemas.openxmlformats.org/officeDocument/2006/relationships/image" Target="../media/image244.png"/><Relationship Id="rId17" Type="http://schemas.openxmlformats.org/officeDocument/2006/relationships/image" Target="../media/image246.png"/><Relationship Id="rId2" Type="http://schemas.openxmlformats.org/officeDocument/2006/relationships/image" Target="../media/image234.png"/><Relationship Id="rId16" Type="http://schemas.openxmlformats.org/officeDocument/2006/relationships/image" Target="../media/image245.png"/><Relationship Id="rId1" Type="http://schemas.openxmlformats.org/officeDocument/2006/relationships/slideLayout" Target="../slideLayouts/slideLayout69.xml"/><Relationship Id="rId6" Type="http://schemas.openxmlformats.org/officeDocument/2006/relationships/image" Target="../media/image238.emf"/><Relationship Id="rId11" Type="http://schemas.openxmlformats.org/officeDocument/2006/relationships/image" Target="../media/image243.png"/><Relationship Id="rId5" Type="http://schemas.openxmlformats.org/officeDocument/2006/relationships/image" Target="../media/image237.emf"/><Relationship Id="rId15" Type="http://schemas.openxmlformats.org/officeDocument/2006/relationships/image" Target="../media/image36.png"/><Relationship Id="rId10" Type="http://schemas.openxmlformats.org/officeDocument/2006/relationships/image" Target="../media/image242.png"/><Relationship Id="rId19" Type="http://schemas.openxmlformats.org/officeDocument/2006/relationships/image" Target="../media/image248.png"/><Relationship Id="rId4" Type="http://schemas.openxmlformats.org/officeDocument/2006/relationships/image" Target="../media/image236.emf"/><Relationship Id="rId9" Type="http://schemas.openxmlformats.org/officeDocument/2006/relationships/image" Target="../media/image241.emf"/><Relationship Id="rId14" Type="http://schemas.openxmlformats.org/officeDocument/2006/relationships/image" Target="../media/image222.svg"/></Relationships>
</file>

<file path=ppt/slides/_rels/slide39.xml.rels><?xml version="1.0" encoding="UTF-8" standalone="yes"?>
<Relationships xmlns="http://schemas.openxmlformats.org/package/2006/relationships"><Relationship Id="rId8" Type="http://schemas.openxmlformats.org/officeDocument/2006/relationships/image" Target="../media/image253.tiff"/><Relationship Id="rId3" Type="http://schemas.openxmlformats.org/officeDocument/2006/relationships/image" Target="../media/image31.png"/><Relationship Id="rId7" Type="http://schemas.openxmlformats.org/officeDocument/2006/relationships/image" Target="../media/image252.png"/><Relationship Id="rId2" Type="http://schemas.openxmlformats.org/officeDocument/2006/relationships/image" Target="../media/image36.png"/><Relationship Id="rId1" Type="http://schemas.openxmlformats.org/officeDocument/2006/relationships/slideLayout" Target="../slideLayouts/slideLayout89.xml"/><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49.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2.png"/><Relationship Id="rId1" Type="http://schemas.openxmlformats.org/officeDocument/2006/relationships/slideLayout" Target="../slideLayouts/slideLayout89.xml"/><Relationship Id="rId4" Type="http://schemas.openxmlformats.org/officeDocument/2006/relationships/image" Target="../media/image253.tiff"/></Relationships>
</file>

<file path=ppt/slides/_rels/slide4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tiff"/><Relationship Id="rId2" Type="http://schemas.openxmlformats.org/officeDocument/2006/relationships/notesSlide" Target="../notesSlides/notesSlide22.xml"/><Relationship Id="rId1" Type="http://schemas.openxmlformats.org/officeDocument/2006/relationships/slideLayout" Target="../slideLayouts/slideLayout92.xml"/><Relationship Id="rId6" Type="http://schemas.openxmlformats.org/officeDocument/2006/relationships/image" Target="../media/image257.svg"/><Relationship Id="rId5" Type="http://schemas.openxmlformats.org/officeDocument/2006/relationships/image" Target="../media/image256.png"/><Relationship Id="rId4" Type="http://schemas.openxmlformats.org/officeDocument/2006/relationships/image" Target="../media/image255.svg"/></Relationships>
</file>

<file path=ppt/slides/_rels/slide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3.xml"/><Relationship Id="rId1" Type="http://schemas.openxmlformats.org/officeDocument/2006/relationships/slideLayout" Target="../slideLayouts/slideLayout92.xml"/><Relationship Id="rId5" Type="http://schemas.openxmlformats.org/officeDocument/2006/relationships/image" Target="../media/image258.tiff"/><Relationship Id="rId4" Type="http://schemas.openxmlformats.org/officeDocument/2006/relationships/image" Target="../media/image260.svg"/></Relationships>
</file>

<file path=ppt/slides/_rels/slide43.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image" Target="../media/image246.png"/><Relationship Id="rId3" Type="http://schemas.openxmlformats.org/officeDocument/2006/relationships/image" Target="../media/image244.png"/><Relationship Id="rId7" Type="http://schemas.openxmlformats.org/officeDocument/2006/relationships/image" Target="../media/image262.png"/><Relationship Id="rId12" Type="http://schemas.openxmlformats.org/officeDocument/2006/relationships/image" Target="../media/image245.png"/><Relationship Id="rId2" Type="http://schemas.openxmlformats.org/officeDocument/2006/relationships/notesSlide" Target="../notesSlides/notesSlide24.xml"/><Relationship Id="rId16" Type="http://schemas.openxmlformats.org/officeDocument/2006/relationships/image" Target="../media/image248.png"/><Relationship Id="rId1" Type="http://schemas.openxmlformats.org/officeDocument/2006/relationships/slideLayout" Target="../slideLayouts/slideLayout69.xml"/><Relationship Id="rId6" Type="http://schemas.openxmlformats.org/officeDocument/2006/relationships/image" Target="../media/image261.png"/><Relationship Id="rId11" Type="http://schemas.openxmlformats.org/officeDocument/2006/relationships/image" Target="../media/image264.png"/><Relationship Id="rId5" Type="http://schemas.openxmlformats.org/officeDocument/2006/relationships/image" Target="../media/image222.svg"/><Relationship Id="rId15" Type="http://schemas.openxmlformats.org/officeDocument/2006/relationships/image" Target="../media/image266.png"/><Relationship Id="rId10" Type="http://schemas.openxmlformats.org/officeDocument/2006/relationships/image" Target="../media/image241.emf"/><Relationship Id="rId4" Type="http://schemas.openxmlformats.org/officeDocument/2006/relationships/image" Target="../media/image223.png"/><Relationship Id="rId9" Type="http://schemas.openxmlformats.org/officeDocument/2006/relationships/image" Target="../media/image240.emf"/><Relationship Id="rId14" Type="http://schemas.openxmlformats.org/officeDocument/2006/relationships/image" Target="../media/image265.png"/></Relationships>
</file>

<file path=ppt/slides/_rels/slide44.xml.rels><?xml version="1.0" encoding="UTF-8" standalone="yes"?>
<Relationships xmlns="http://schemas.openxmlformats.org/package/2006/relationships"><Relationship Id="rId8" Type="http://schemas.openxmlformats.org/officeDocument/2006/relationships/image" Target="../media/image271.tiff"/><Relationship Id="rId3" Type="http://schemas.openxmlformats.org/officeDocument/2006/relationships/notesSlide" Target="../notesSlides/notesSlide25.xml"/><Relationship Id="rId7" Type="http://schemas.openxmlformats.org/officeDocument/2006/relationships/image" Target="../media/image270.png"/><Relationship Id="rId2" Type="http://schemas.openxmlformats.org/officeDocument/2006/relationships/slideLayout" Target="../slideLayouts/slideLayout85.xml"/><Relationship Id="rId1" Type="http://schemas.openxmlformats.org/officeDocument/2006/relationships/themeOverride" Target="../theme/themeOverride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 Id="rId9"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6.xml"/><Relationship Id="rId1" Type="http://schemas.openxmlformats.org/officeDocument/2006/relationships/slideLayout" Target="../slideLayouts/slideLayout85.xml"/><Relationship Id="rId5" Type="http://schemas.openxmlformats.org/officeDocument/2006/relationships/image" Target="../media/image272.png"/><Relationship Id="rId4" Type="http://schemas.openxmlformats.org/officeDocument/2006/relationships/image" Target="../media/image274.svg"/></Relationships>
</file>

<file path=ppt/slides/_rels/slide46.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notesSlide" Target="../notesSlides/notesSlide27.xml"/><Relationship Id="rId1" Type="http://schemas.openxmlformats.org/officeDocument/2006/relationships/slideLayout" Target="../slideLayouts/slideLayout92.xml"/><Relationship Id="rId6" Type="http://schemas.openxmlformats.org/officeDocument/2006/relationships/image" Target="../media/image278.tiff"/><Relationship Id="rId5" Type="http://schemas.openxmlformats.org/officeDocument/2006/relationships/image" Target="../media/image277.emf"/><Relationship Id="rId4" Type="http://schemas.openxmlformats.org/officeDocument/2006/relationships/image" Target="../media/image276.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hyperlink" Target="https://portal.azure.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73.xml"/><Relationship Id="rId6" Type="http://schemas.openxmlformats.org/officeDocument/2006/relationships/image" Target="../media/image27.png"/><Relationship Id="rId11" Type="http://schemas.openxmlformats.org/officeDocument/2006/relationships/image" Target="../media/image32.tiff"/><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68D4171-1B05-4395-B52B-61D422160E83}"/>
              </a:ext>
            </a:extLst>
          </p:cNvPr>
          <p:cNvSpPr/>
          <p:nvPr/>
        </p:nvSpPr>
        <p:spPr bwMode="auto">
          <a:xfrm>
            <a:off x="6778032" y="4"/>
            <a:ext cx="5413967" cy="68579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2B1EAE6-E35B-4F4F-B3E1-1FC77B0D633C}"/>
              </a:ext>
            </a:extLst>
          </p:cNvPr>
          <p:cNvSpPr>
            <a:spLocks noGrp="1"/>
          </p:cNvSpPr>
          <p:nvPr>
            <p:ph type="title"/>
          </p:nvPr>
        </p:nvSpPr>
        <p:spPr>
          <a:xfrm>
            <a:off x="140303" y="213575"/>
            <a:ext cx="11018520" cy="553998"/>
          </a:xfrm>
        </p:spPr>
        <p:txBody>
          <a:bodyPr/>
          <a:lstStyle/>
          <a:p>
            <a:r>
              <a:rPr lang="en-US"/>
              <a:t>Extending </a:t>
            </a:r>
            <a:r>
              <a:rPr lang="en-US" err="1"/>
              <a:t>VNets</a:t>
            </a:r>
            <a:r>
              <a:rPr lang="en-US"/>
              <a:t> to Containers </a:t>
            </a:r>
          </a:p>
        </p:txBody>
      </p:sp>
      <p:sp>
        <p:nvSpPr>
          <p:cNvPr id="3" name="Text Placeholder 2">
            <a:extLst>
              <a:ext uri="{FF2B5EF4-FFF2-40B4-BE49-F238E27FC236}">
                <a16:creationId xmlns:a16="http://schemas.microsoft.com/office/drawing/2014/main" id="{9E62449C-D7FF-40CA-9D84-368ABAFBC4FC}"/>
              </a:ext>
            </a:extLst>
          </p:cNvPr>
          <p:cNvSpPr>
            <a:spLocks noGrp="1"/>
          </p:cNvSpPr>
          <p:nvPr>
            <p:ph type="body" sz="quarter" idx="10"/>
          </p:nvPr>
        </p:nvSpPr>
        <p:spPr>
          <a:xfrm>
            <a:off x="254726" y="1795670"/>
            <a:ext cx="6343154" cy="4616648"/>
          </a:xfrm>
        </p:spPr>
        <p:txBody>
          <a:bodyPr vert="horz" wrap="square" lIns="0" tIns="0" rIns="0" bIns="0" rtlCol="0" anchor="t">
            <a:spAutoFit/>
          </a:bodyPr>
          <a:lstStyle/>
          <a:p>
            <a:pPr marL="0" indent="0">
              <a:spcBef>
                <a:spcPts val="1200"/>
              </a:spcBef>
              <a:buNone/>
            </a:pPr>
            <a:r>
              <a:rPr lang="en-US" sz="2400" dirty="0">
                <a:latin typeface="Segoe UI "/>
              </a:rPr>
              <a:t>Deploy containers into your </a:t>
            </a:r>
            <a:r>
              <a:rPr lang="en-US" sz="2400" dirty="0" err="1">
                <a:latin typeface="Segoe UI "/>
              </a:rPr>
              <a:t>VNet</a:t>
            </a:r>
            <a:r>
              <a:rPr lang="en-US" sz="2400" dirty="0">
                <a:latin typeface="Segoe UI "/>
              </a:rPr>
              <a:t> using Azure CNI plugin</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All </a:t>
            </a:r>
            <a:r>
              <a:rPr lang="en-US" sz="2400" dirty="0" err="1">
                <a:latin typeface="Segoe UI "/>
              </a:rPr>
              <a:t>VNet</a:t>
            </a:r>
            <a:r>
              <a:rPr lang="en-US" sz="2400" dirty="0">
                <a:latin typeface="Segoe UI "/>
              </a:rPr>
              <a:t> and security policies apply to containers (like VMs)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Kubernetes Service (AKS)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Container Instances (ACI) can now be deployed into your </a:t>
            </a:r>
            <a:r>
              <a:rPr lang="en-US" sz="2400" dirty="0" err="1">
                <a:latin typeface="Segoe UI "/>
              </a:rPr>
              <a:t>VNet</a:t>
            </a:r>
            <a:r>
              <a:rPr lang="en-US" sz="2400" dirty="0">
                <a:latin typeface="Segoe UI "/>
              </a:rPr>
              <a:t> (Preview)</a:t>
            </a:r>
          </a:p>
        </p:txBody>
      </p:sp>
      <p:grpSp>
        <p:nvGrpSpPr>
          <p:cNvPr id="11" name="Group 10">
            <a:extLst>
              <a:ext uri="{FF2B5EF4-FFF2-40B4-BE49-F238E27FC236}">
                <a16:creationId xmlns:a16="http://schemas.microsoft.com/office/drawing/2014/main" id="{40B1940D-E412-46A4-A902-805EAD53FAFE}"/>
              </a:ext>
            </a:extLst>
          </p:cNvPr>
          <p:cNvGrpSpPr/>
          <p:nvPr/>
        </p:nvGrpSpPr>
        <p:grpSpPr>
          <a:xfrm>
            <a:off x="6801383" y="4736985"/>
            <a:ext cx="5274381" cy="1901932"/>
            <a:chOff x="-1377686" y="4314204"/>
            <a:chExt cx="5251789" cy="1901932"/>
          </a:xfrm>
        </p:grpSpPr>
        <p:pic>
          <p:nvPicPr>
            <p:cNvPr id="45" name="Picture 6" descr="A picture containing clipart&#10;&#10;Description generated with very high confidence">
              <a:extLst>
                <a:ext uri="{FF2B5EF4-FFF2-40B4-BE49-F238E27FC236}">
                  <a16:creationId xmlns:a16="http://schemas.microsoft.com/office/drawing/2014/main" id="{BE63932D-DE7F-46FB-97AF-8CDF49537F4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7235" y="4314204"/>
              <a:ext cx="1799791" cy="303886"/>
            </a:xfrm>
            <a:prstGeom prst="rect">
              <a:avLst/>
            </a:prstGeom>
          </p:spPr>
        </p:pic>
        <p:cxnSp>
          <p:nvCxnSpPr>
            <p:cNvPr id="7" name="Straight Connector 6">
              <a:extLst>
                <a:ext uri="{FF2B5EF4-FFF2-40B4-BE49-F238E27FC236}">
                  <a16:creationId xmlns:a16="http://schemas.microsoft.com/office/drawing/2014/main" id="{00EB1E6A-CF98-4CFF-987D-C9D22C3CAFE0}"/>
                </a:ext>
              </a:extLst>
            </p:cNvPr>
            <p:cNvCxnSpPr>
              <a:cxnSpLocks/>
            </p:cNvCxnSpPr>
            <p:nvPr/>
          </p:nvCxnSpPr>
          <p:spPr>
            <a:xfrm>
              <a:off x="-1327235" y="4755897"/>
              <a:ext cx="5201338" cy="0"/>
            </a:xfrm>
            <a:prstGeom prst="line">
              <a:avLst/>
            </a:prstGeom>
            <a:ln w="12700"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B85B45-0D8B-46A6-A65B-5EEA9A299597}"/>
                </a:ext>
              </a:extLst>
            </p:cNvPr>
            <p:cNvSpPr/>
            <p:nvPr/>
          </p:nvSpPr>
          <p:spPr>
            <a:xfrm>
              <a:off x="-1377686" y="4861919"/>
              <a:ext cx="5128768" cy="13542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“AccuWeather’s decision to utilize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CNI</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was around the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ease of connecting our AKS Clusters in various regions </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using </a:t>
              </a:r>
              <a:r>
                <a:rPr kumimoji="0" lang="en-US" sz="1200" b="1" i="1"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peering</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This also provided the option to use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ExpressRoute</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facilitate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local network connection”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Doug </a:t>
              </a:r>
              <a:r>
                <a:rPr kumimoji="0" lang="en-US" sz="1200" b="1"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Honikel</a:t>
              </a: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Vice President, Software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0" name="Group 9">
            <a:extLst>
              <a:ext uri="{FF2B5EF4-FFF2-40B4-BE49-F238E27FC236}">
                <a16:creationId xmlns:a16="http://schemas.microsoft.com/office/drawing/2014/main" id="{004AFBAE-DF3E-43F2-8B6E-CD419A0B6F30}"/>
              </a:ext>
            </a:extLst>
          </p:cNvPr>
          <p:cNvGrpSpPr/>
          <p:nvPr/>
        </p:nvGrpSpPr>
        <p:grpSpPr>
          <a:xfrm>
            <a:off x="6955186" y="-76480"/>
            <a:ext cx="4982616" cy="4768900"/>
            <a:chOff x="7451617" y="1135714"/>
            <a:chExt cx="4296572" cy="4184487"/>
          </a:xfrm>
        </p:grpSpPr>
        <p:sp>
          <p:nvSpPr>
            <p:cNvPr id="50" name="Rectangle 49">
              <a:extLst>
                <a:ext uri="{FF2B5EF4-FFF2-40B4-BE49-F238E27FC236}">
                  <a16:creationId xmlns:a16="http://schemas.microsoft.com/office/drawing/2014/main" id="{872537C7-5DF0-4E5F-8EFC-66252A1DF95F}"/>
                </a:ext>
              </a:extLst>
            </p:cNvPr>
            <p:cNvSpPr/>
            <p:nvPr/>
          </p:nvSpPr>
          <p:spPr bwMode="auto">
            <a:xfrm>
              <a:off x="7451617" y="1521733"/>
              <a:ext cx="4296572" cy="3762181"/>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52" name="Picture 51">
              <a:extLst>
                <a:ext uri="{FF2B5EF4-FFF2-40B4-BE49-F238E27FC236}">
                  <a16:creationId xmlns:a16="http://schemas.microsoft.com/office/drawing/2014/main" id="{95290AE8-C7DB-4097-9391-D25BB8E3C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3935" y="5023987"/>
              <a:ext cx="344254" cy="296214"/>
            </a:xfrm>
            <a:prstGeom prst="rect">
              <a:avLst/>
            </a:prstGeom>
            <a:ln>
              <a:noFill/>
              <a:prstDash val="sysDash"/>
            </a:ln>
          </p:spPr>
        </p:pic>
        <p:grpSp>
          <p:nvGrpSpPr>
            <p:cNvPr id="65" name="Group 64">
              <a:extLst>
                <a:ext uri="{FF2B5EF4-FFF2-40B4-BE49-F238E27FC236}">
                  <a16:creationId xmlns:a16="http://schemas.microsoft.com/office/drawing/2014/main" id="{3266CBA0-3A39-4DFB-A3B3-69373B9B4780}"/>
                </a:ext>
              </a:extLst>
            </p:cNvPr>
            <p:cNvGrpSpPr/>
            <p:nvPr/>
          </p:nvGrpSpPr>
          <p:grpSpPr>
            <a:xfrm>
              <a:off x="7727961" y="4379898"/>
              <a:ext cx="501072" cy="491378"/>
              <a:chOff x="1402715" y="2370026"/>
              <a:chExt cx="708670" cy="757508"/>
            </a:xfrm>
          </p:grpSpPr>
          <p:grpSp>
            <p:nvGrpSpPr>
              <p:cNvPr id="70" name="Group 69">
                <a:extLst>
                  <a:ext uri="{FF2B5EF4-FFF2-40B4-BE49-F238E27FC236}">
                    <a16:creationId xmlns:a16="http://schemas.microsoft.com/office/drawing/2014/main" id="{3FD1786E-D864-464F-92B9-12C1ABDD2BD5}"/>
                  </a:ext>
                </a:extLst>
              </p:cNvPr>
              <p:cNvGrpSpPr/>
              <p:nvPr/>
            </p:nvGrpSpPr>
            <p:grpSpPr>
              <a:xfrm>
                <a:off x="1402715" y="2370026"/>
                <a:ext cx="534413" cy="485485"/>
                <a:chOff x="1576972" y="2642049"/>
                <a:chExt cx="534413" cy="485485"/>
              </a:xfrm>
            </p:grpSpPr>
            <p:sp>
              <p:nvSpPr>
                <p:cNvPr id="77" name="Rectangle 76">
                  <a:extLst>
                    <a:ext uri="{FF2B5EF4-FFF2-40B4-BE49-F238E27FC236}">
                      <a16:creationId xmlns:a16="http://schemas.microsoft.com/office/drawing/2014/main" id="{A6A3D8DC-EB71-465D-A557-E8CD8A964E0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754CAD6F-3D9D-423C-9EF1-5F6131024A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2" y="2642049"/>
                  <a:ext cx="485490" cy="485485"/>
                </a:xfrm>
                <a:prstGeom prst="rect">
                  <a:avLst/>
                </a:prstGeom>
              </p:spPr>
            </p:pic>
          </p:grpSp>
          <p:grpSp>
            <p:nvGrpSpPr>
              <p:cNvPr id="71" name="Group 70">
                <a:extLst>
                  <a:ext uri="{FF2B5EF4-FFF2-40B4-BE49-F238E27FC236}">
                    <a16:creationId xmlns:a16="http://schemas.microsoft.com/office/drawing/2014/main" id="{2068FCB8-557B-45A2-854B-74AF9B037461}"/>
                  </a:ext>
                </a:extLst>
              </p:cNvPr>
              <p:cNvGrpSpPr/>
              <p:nvPr/>
            </p:nvGrpSpPr>
            <p:grpSpPr>
              <a:xfrm>
                <a:off x="1489845" y="2506038"/>
                <a:ext cx="534412" cy="485485"/>
                <a:chOff x="1576973" y="2642050"/>
                <a:chExt cx="534412" cy="485485"/>
              </a:xfrm>
            </p:grpSpPr>
            <p:sp>
              <p:nvSpPr>
                <p:cNvPr id="75" name="Rectangle 74">
                  <a:extLst>
                    <a:ext uri="{FF2B5EF4-FFF2-40B4-BE49-F238E27FC236}">
                      <a16:creationId xmlns:a16="http://schemas.microsoft.com/office/drawing/2014/main" id="{3789CF77-4757-4521-B491-3A08839C57F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D6DFF35D-3B87-4F6D-AD52-BB1D47AA35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3" y="2642050"/>
                  <a:ext cx="485490" cy="485485"/>
                </a:xfrm>
                <a:prstGeom prst="rect">
                  <a:avLst/>
                </a:prstGeom>
              </p:spPr>
            </p:pic>
          </p:grpSp>
          <p:grpSp>
            <p:nvGrpSpPr>
              <p:cNvPr id="72" name="Group 71">
                <a:extLst>
                  <a:ext uri="{FF2B5EF4-FFF2-40B4-BE49-F238E27FC236}">
                    <a16:creationId xmlns:a16="http://schemas.microsoft.com/office/drawing/2014/main" id="{EB8A683B-B12D-4B36-87B7-75D9694F89C3}"/>
                  </a:ext>
                </a:extLst>
              </p:cNvPr>
              <p:cNvGrpSpPr/>
              <p:nvPr/>
            </p:nvGrpSpPr>
            <p:grpSpPr>
              <a:xfrm>
                <a:off x="1576971" y="2642049"/>
                <a:ext cx="534414" cy="485485"/>
                <a:chOff x="1576971" y="2642049"/>
                <a:chExt cx="534414" cy="485485"/>
              </a:xfrm>
            </p:grpSpPr>
            <p:sp>
              <p:nvSpPr>
                <p:cNvPr id="73" name="Rectangle 72">
                  <a:extLst>
                    <a:ext uri="{FF2B5EF4-FFF2-40B4-BE49-F238E27FC236}">
                      <a16:creationId xmlns:a16="http://schemas.microsoft.com/office/drawing/2014/main" id="{A6651ECB-90A9-4708-988E-329896F48F9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D33A801B-D5B2-4F0E-A393-A31A021AB5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1" y="2642049"/>
                  <a:ext cx="485490" cy="485485"/>
                </a:xfrm>
                <a:prstGeom prst="rect">
                  <a:avLst/>
                </a:prstGeom>
              </p:spPr>
            </p:pic>
          </p:grpSp>
        </p:grpSp>
        <p:sp>
          <p:nvSpPr>
            <p:cNvPr id="66" name="TextBox 65">
              <a:extLst>
                <a:ext uri="{FF2B5EF4-FFF2-40B4-BE49-F238E27FC236}">
                  <a16:creationId xmlns:a16="http://schemas.microsoft.com/office/drawing/2014/main" id="{F98A7C3D-F61A-4ADE-86C5-C18E78F5277D}"/>
                </a:ext>
              </a:extLst>
            </p:cNvPr>
            <p:cNvSpPr txBox="1"/>
            <p:nvPr/>
          </p:nvSpPr>
          <p:spPr>
            <a:xfrm>
              <a:off x="10143650" y="1135714"/>
              <a:ext cx="1604539" cy="42939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mn-cs"/>
                </a:rPr>
                <a:t>VNet</a:t>
              </a: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10.1.0.0/16</a:t>
              </a:r>
            </a:p>
          </p:txBody>
        </p:sp>
        <p:sp>
          <p:nvSpPr>
            <p:cNvPr id="69" name="TextBox 68">
              <a:extLst>
                <a:ext uri="{FF2B5EF4-FFF2-40B4-BE49-F238E27FC236}">
                  <a16:creationId xmlns:a16="http://schemas.microsoft.com/office/drawing/2014/main" id="{9A157B4E-F4FD-4F1F-8C75-7171A43E37C8}"/>
                </a:ext>
              </a:extLst>
            </p:cNvPr>
            <p:cNvSpPr txBox="1"/>
            <p:nvPr/>
          </p:nvSpPr>
          <p:spPr>
            <a:xfrm>
              <a:off x="7685982" y="1827662"/>
              <a:ext cx="3303210"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AKS subnet</a:t>
              </a:r>
            </a:p>
          </p:txBody>
        </p:sp>
        <p:sp>
          <p:nvSpPr>
            <p:cNvPr id="51" name="Rectangle 50">
              <a:extLst>
                <a:ext uri="{FF2B5EF4-FFF2-40B4-BE49-F238E27FC236}">
                  <a16:creationId xmlns:a16="http://schemas.microsoft.com/office/drawing/2014/main" id="{7F40F15F-F586-4FFE-8C53-CB68ECBAFC33}"/>
                </a:ext>
              </a:extLst>
            </p:cNvPr>
            <p:cNvSpPr/>
            <p:nvPr/>
          </p:nvSpPr>
          <p:spPr bwMode="auto">
            <a:xfrm>
              <a:off x="7815032" y="2221206"/>
              <a:ext cx="3220887" cy="171855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8" name="Group 37">
              <a:extLst>
                <a:ext uri="{FF2B5EF4-FFF2-40B4-BE49-F238E27FC236}">
                  <a16:creationId xmlns:a16="http://schemas.microsoft.com/office/drawing/2014/main" id="{527CF570-5B8B-421B-B548-6B6BC4E37BAF}"/>
                </a:ext>
              </a:extLst>
            </p:cNvPr>
            <p:cNvGrpSpPr/>
            <p:nvPr/>
          </p:nvGrpSpPr>
          <p:grpSpPr>
            <a:xfrm>
              <a:off x="8078465" y="2712306"/>
              <a:ext cx="553070" cy="514821"/>
              <a:chOff x="10312429" y="41955"/>
              <a:chExt cx="464878" cy="431282"/>
            </a:xfrm>
          </p:grpSpPr>
          <p:pic>
            <p:nvPicPr>
              <p:cNvPr id="129" name="Picture 128">
                <a:extLst>
                  <a:ext uri="{FF2B5EF4-FFF2-40B4-BE49-F238E27FC236}">
                    <a16:creationId xmlns:a16="http://schemas.microsoft.com/office/drawing/2014/main" id="{556D19D8-4AC1-4616-8509-6E94FA6154A5}"/>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0" name="TextBox 129">
                <a:extLst>
                  <a:ext uri="{FF2B5EF4-FFF2-40B4-BE49-F238E27FC236}">
                    <a16:creationId xmlns:a16="http://schemas.microsoft.com/office/drawing/2014/main" id="{E3A0C62E-2AE6-42DE-9AB5-0AF78079EE19}"/>
                  </a:ext>
                </a:extLst>
              </p:cNvPr>
              <p:cNvSpPr txBox="1"/>
              <p:nvPr/>
            </p:nvSpPr>
            <p:spPr>
              <a:xfrm>
                <a:off x="10312429" y="155004"/>
                <a:ext cx="464878"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C1</a:t>
                </a:r>
              </a:p>
            </p:txBody>
          </p:sp>
        </p:grpSp>
        <p:grpSp>
          <p:nvGrpSpPr>
            <p:cNvPr id="136" name="Group 135">
              <a:extLst>
                <a:ext uri="{FF2B5EF4-FFF2-40B4-BE49-F238E27FC236}">
                  <a16:creationId xmlns:a16="http://schemas.microsoft.com/office/drawing/2014/main" id="{129BBAEF-572E-4C7D-A3C8-70AB477A7DAB}"/>
                </a:ext>
              </a:extLst>
            </p:cNvPr>
            <p:cNvGrpSpPr/>
            <p:nvPr/>
          </p:nvGrpSpPr>
          <p:grpSpPr>
            <a:xfrm>
              <a:off x="8703052" y="2713194"/>
              <a:ext cx="553070" cy="514821"/>
              <a:chOff x="10312429" y="41955"/>
              <a:chExt cx="464878" cy="431282"/>
            </a:xfrm>
          </p:grpSpPr>
          <p:pic>
            <p:nvPicPr>
              <p:cNvPr id="137" name="Picture 136">
                <a:extLst>
                  <a:ext uri="{FF2B5EF4-FFF2-40B4-BE49-F238E27FC236}">
                    <a16:creationId xmlns:a16="http://schemas.microsoft.com/office/drawing/2014/main" id="{AB03FE77-E85A-4AEA-8A04-CCB70F3ED1B7}"/>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8" name="TextBox 137">
                <a:extLst>
                  <a:ext uri="{FF2B5EF4-FFF2-40B4-BE49-F238E27FC236}">
                    <a16:creationId xmlns:a16="http://schemas.microsoft.com/office/drawing/2014/main" id="{18878EDD-B2AF-4CEE-9DFA-D3B441253436}"/>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C2</a:t>
                </a:r>
              </a:p>
            </p:txBody>
          </p:sp>
        </p:grpSp>
        <p:grpSp>
          <p:nvGrpSpPr>
            <p:cNvPr id="139" name="Group 138">
              <a:extLst>
                <a:ext uri="{FF2B5EF4-FFF2-40B4-BE49-F238E27FC236}">
                  <a16:creationId xmlns:a16="http://schemas.microsoft.com/office/drawing/2014/main" id="{A4E78BB6-B65D-4963-BAFB-44B107C21C7E}"/>
                </a:ext>
              </a:extLst>
            </p:cNvPr>
            <p:cNvGrpSpPr/>
            <p:nvPr/>
          </p:nvGrpSpPr>
          <p:grpSpPr>
            <a:xfrm>
              <a:off x="9324777" y="2712306"/>
              <a:ext cx="553070" cy="514821"/>
              <a:chOff x="10312429" y="41955"/>
              <a:chExt cx="464878" cy="431282"/>
            </a:xfrm>
          </p:grpSpPr>
          <p:pic>
            <p:nvPicPr>
              <p:cNvPr id="140" name="Picture 139">
                <a:extLst>
                  <a:ext uri="{FF2B5EF4-FFF2-40B4-BE49-F238E27FC236}">
                    <a16:creationId xmlns:a16="http://schemas.microsoft.com/office/drawing/2014/main" id="{1730DF91-06CF-48EB-B3D3-AC486B8D97E8}"/>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41" name="TextBox 140">
                <a:extLst>
                  <a:ext uri="{FF2B5EF4-FFF2-40B4-BE49-F238E27FC236}">
                    <a16:creationId xmlns:a16="http://schemas.microsoft.com/office/drawing/2014/main" id="{F4C22F76-E941-48AB-9793-0ED9C740122D}"/>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C3</a:t>
                </a:r>
              </a:p>
            </p:txBody>
          </p:sp>
        </p:grpSp>
        <p:grpSp>
          <p:nvGrpSpPr>
            <p:cNvPr id="12" name="Group 11">
              <a:extLst>
                <a:ext uri="{FF2B5EF4-FFF2-40B4-BE49-F238E27FC236}">
                  <a16:creationId xmlns:a16="http://schemas.microsoft.com/office/drawing/2014/main" id="{9CB507A4-457B-43F2-B2F3-E3EAF17932D8}"/>
                </a:ext>
              </a:extLst>
            </p:cNvPr>
            <p:cNvGrpSpPr/>
            <p:nvPr/>
          </p:nvGrpSpPr>
          <p:grpSpPr>
            <a:xfrm>
              <a:off x="8334912" y="3235810"/>
              <a:ext cx="80345" cy="313184"/>
              <a:chOff x="8298189" y="4689879"/>
              <a:chExt cx="80345" cy="313184"/>
            </a:xfrm>
          </p:grpSpPr>
          <p:cxnSp>
            <p:nvCxnSpPr>
              <p:cNvPr id="6" name="Straight Connector 5">
                <a:extLst>
                  <a:ext uri="{FF2B5EF4-FFF2-40B4-BE49-F238E27FC236}">
                    <a16:creationId xmlns:a16="http://schemas.microsoft.com/office/drawing/2014/main" id="{0034DCB7-875C-43DB-A5EB-4A93F9726067}"/>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C5EF30-C855-4381-9C3D-937A70AD0D4F}"/>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5773D82-8D10-41DE-9B58-9A844F84CEA6}"/>
                </a:ext>
              </a:extLst>
            </p:cNvPr>
            <p:cNvGrpSpPr/>
            <p:nvPr/>
          </p:nvGrpSpPr>
          <p:grpSpPr>
            <a:xfrm>
              <a:off x="9574775" y="3248442"/>
              <a:ext cx="80345" cy="313184"/>
              <a:chOff x="8298189" y="4689879"/>
              <a:chExt cx="80345" cy="313184"/>
            </a:xfrm>
          </p:grpSpPr>
          <p:cxnSp>
            <p:nvCxnSpPr>
              <p:cNvPr id="55" name="Straight Connector 54">
                <a:extLst>
                  <a:ext uri="{FF2B5EF4-FFF2-40B4-BE49-F238E27FC236}">
                    <a16:creationId xmlns:a16="http://schemas.microsoft.com/office/drawing/2014/main" id="{32E49566-70D6-40A2-BD80-FCAE4068B3EF}"/>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2F90B6-3555-48B8-AA49-6D1D83E7748E}"/>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270CDEA-66D8-455B-9465-0CB4B39697B2}"/>
                </a:ext>
              </a:extLst>
            </p:cNvPr>
            <p:cNvGrpSpPr/>
            <p:nvPr/>
          </p:nvGrpSpPr>
          <p:grpSpPr>
            <a:xfrm>
              <a:off x="8958555" y="3241427"/>
              <a:ext cx="80345" cy="313184"/>
              <a:chOff x="8298189" y="4689879"/>
              <a:chExt cx="80345" cy="313184"/>
            </a:xfrm>
          </p:grpSpPr>
          <p:cxnSp>
            <p:nvCxnSpPr>
              <p:cNvPr id="63" name="Straight Connector 62">
                <a:extLst>
                  <a:ext uri="{FF2B5EF4-FFF2-40B4-BE49-F238E27FC236}">
                    <a16:creationId xmlns:a16="http://schemas.microsoft.com/office/drawing/2014/main" id="{78E07F43-5741-438A-8413-2C87FD060E38}"/>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C7BC904-B2E8-4903-ACAD-0896E8C9F9D5}"/>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2E4B5671-D7B2-413F-9954-126BF910678E}"/>
                </a:ext>
              </a:extLst>
            </p:cNvPr>
            <p:cNvSpPr txBox="1"/>
            <p:nvPr/>
          </p:nvSpPr>
          <p:spPr>
            <a:xfrm>
              <a:off x="7927593" y="2433869"/>
              <a:ext cx="1362915"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Containers .. </a:t>
              </a:r>
            </a:p>
          </p:txBody>
        </p:sp>
        <p:sp>
          <p:nvSpPr>
            <p:cNvPr id="14" name="TextBox 13">
              <a:extLst>
                <a:ext uri="{FF2B5EF4-FFF2-40B4-BE49-F238E27FC236}">
                  <a16:creationId xmlns:a16="http://schemas.microsoft.com/office/drawing/2014/main" id="{EF6729D9-4413-4C7D-BC97-6FA6A4A77C30}"/>
                </a:ext>
              </a:extLst>
            </p:cNvPr>
            <p:cNvSpPr txBox="1"/>
            <p:nvPr/>
          </p:nvSpPr>
          <p:spPr>
            <a:xfrm>
              <a:off x="8109854" y="358498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10.1.1.4</a:t>
              </a:r>
            </a:p>
          </p:txBody>
        </p:sp>
        <p:sp>
          <p:nvSpPr>
            <p:cNvPr id="68" name="TextBox 67">
              <a:extLst>
                <a:ext uri="{FF2B5EF4-FFF2-40B4-BE49-F238E27FC236}">
                  <a16:creationId xmlns:a16="http://schemas.microsoft.com/office/drawing/2014/main" id="{B8EA943A-8B9E-44C4-A635-2C7E44A4C74D}"/>
                </a:ext>
              </a:extLst>
            </p:cNvPr>
            <p:cNvSpPr txBox="1"/>
            <p:nvPr/>
          </p:nvSpPr>
          <p:spPr>
            <a:xfrm>
              <a:off x="8743554" y="3572750"/>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81" name="TextBox 80">
              <a:extLst>
                <a:ext uri="{FF2B5EF4-FFF2-40B4-BE49-F238E27FC236}">
                  <a16:creationId xmlns:a16="http://schemas.microsoft.com/office/drawing/2014/main" id="{D8149740-D712-424D-AAB8-FDB8671760D4}"/>
                </a:ext>
              </a:extLst>
            </p:cNvPr>
            <p:cNvSpPr txBox="1"/>
            <p:nvPr/>
          </p:nvSpPr>
          <p:spPr>
            <a:xfrm>
              <a:off x="9378584" y="356964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pic>
          <p:nvPicPr>
            <p:cNvPr id="82" name="Picture 81" descr="A close up of a sign&#10;&#10;Description generated with very high confidence">
              <a:extLst>
                <a:ext uri="{FF2B5EF4-FFF2-40B4-BE49-F238E27FC236}">
                  <a16:creationId xmlns:a16="http://schemas.microsoft.com/office/drawing/2014/main" id="{412A0AA9-243B-4D4D-BDCF-E5CE092377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7376" y="2230542"/>
              <a:ext cx="289877" cy="289877"/>
            </a:xfrm>
            <a:prstGeom prst="rect">
              <a:avLst/>
            </a:prstGeom>
          </p:spPr>
        </p:pic>
        <p:pic>
          <p:nvPicPr>
            <p:cNvPr id="83" name="Picture 82">
              <a:extLst>
                <a:ext uri="{FF2B5EF4-FFF2-40B4-BE49-F238E27FC236}">
                  <a16:creationId xmlns:a16="http://schemas.microsoft.com/office/drawing/2014/main" id="{A3C80932-53E8-425D-9893-A1DB69205B4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381564" y="4405966"/>
              <a:ext cx="542241" cy="379579"/>
            </a:xfrm>
            <a:prstGeom prst="rect">
              <a:avLst/>
            </a:prstGeom>
          </p:spPr>
        </p:pic>
        <p:sp>
          <p:nvSpPr>
            <p:cNvPr id="86" name="Rectangle 85">
              <a:extLst>
                <a:ext uri="{FF2B5EF4-FFF2-40B4-BE49-F238E27FC236}">
                  <a16:creationId xmlns:a16="http://schemas.microsoft.com/office/drawing/2014/main" id="{4CCB8A1A-1B37-4FA9-ABA0-0B717EBACC53}"/>
                </a:ext>
              </a:extLst>
            </p:cNvPr>
            <p:cNvSpPr/>
            <p:nvPr/>
          </p:nvSpPr>
          <p:spPr bwMode="auto">
            <a:xfrm>
              <a:off x="9161648" y="4370222"/>
              <a:ext cx="2249152" cy="638481"/>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6" name="TextBox 105">
              <a:extLst>
                <a:ext uri="{FF2B5EF4-FFF2-40B4-BE49-F238E27FC236}">
                  <a16:creationId xmlns:a16="http://schemas.microsoft.com/office/drawing/2014/main" id="{4EEB2B63-609D-49FF-B9B3-C01FA72663D7}"/>
                </a:ext>
              </a:extLst>
            </p:cNvPr>
            <p:cNvSpPr txBox="1"/>
            <p:nvPr/>
          </p:nvSpPr>
          <p:spPr>
            <a:xfrm>
              <a:off x="8996390" y="3979607"/>
              <a:ext cx="1590361"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ACI subnet</a:t>
              </a:r>
            </a:p>
          </p:txBody>
        </p:sp>
        <p:pic>
          <p:nvPicPr>
            <p:cNvPr id="17" name="Picture 16">
              <a:extLst>
                <a:ext uri="{FF2B5EF4-FFF2-40B4-BE49-F238E27FC236}">
                  <a16:creationId xmlns:a16="http://schemas.microsoft.com/office/drawing/2014/main" id="{17F052A8-012B-4341-A7DA-B397CD27C630}"/>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233638" y="4475757"/>
              <a:ext cx="516202" cy="271422"/>
            </a:xfrm>
            <a:prstGeom prst="rect">
              <a:avLst/>
            </a:prstGeom>
          </p:spPr>
        </p:pic>
        <p:pic>
          <p:nvPicPr>
            <p:cNvPr id="110" name="Picture 109">
              <a:extLst>
                <a:ext uri="{FF2B5EF4-FFF2-40B4-BE49-F238E27FC236}">
                  <a16:creationId xmlns:a16="http://schemas.microsoft.com/office/drawing/2014/main" id="{6E1131F4-25D5-4277-9031-2A4507B48A3A}"/>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40389" y="4486210"/>
              <a:ext cx="516202" cy="271422"/>
            </a:xfrm>
            <a:prstGeom prst="rect">
              <a:avLst/>
            </a:prstGeom>
          </p:spPr>
        </p:pic>
        <p:sp>
          <p:nvSpPr>
            <p:cNvPr id="113" name="TextBox 112">
              <a:extLst>
                <a:ext uri="{FF2B5EF4-FFF2-40B4-BE49-F238E27FC236}">
                  <a16:creationId xmlns:a16="http://schemas.microsoft.com/office/drawing/2014/main" id="{68F7CFA3-C6B0-4AE0-973C-C908D181317E}"/>
                </a:ext>
              </a:extLst>
            </p:cNvPr>
            <p:cNvSpPr txBox="1"/>
            <p:nvPr/>
          </p:nvSpPr>
          <p:spPr>
            <a:xfrm>
              <a:off x="9241276" y="4815056"/>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10.1.2.4</a:t>
              </a:r>
            </a:p>
          </p:txBody>
        </p:sp>
        <p:sp>
          <p:nvSpPr>
            <p:cNvPr id="114" name="TextBox 113">
              <a:extLst>
                <a:ext uri="{FF2B5EF4-FFF2-40B4-BE49-F238E27FC236}">
                  <a16:creationId xmlns:a16="http://schemas.microsoft.com/office/drawing/2014/main" id="{828B935F-5F40-428E-9CA1-18D97B576357}"/>
                </a:ext>
              </a:extLst>
            </p:cNvPr>
            <p:cNvSpPr txBox="1"/>
            <p:nvPr/>
          </p:nvSpPr>
          <p:spPr>
            <a:xfrm>
              <a:off x="10049502" y="4803885"/>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8" name="Rectangle 17">
              <a:extLst>
                <a:ext uri="{FF2B5EF4-FFF2-40B4-BE49-F238E27FC236}">
                  <a16:creationId xmlns:a16="http://schemas.microsoft.com/office/drawing/2014/main" id="{8C0E5A8C-BBCB-484F-951B-362167E644F1}"/>
                </a:ext>
              </a:extLst>
            </p:cNvPr>
            <p:cNvSpPr/>
            <p:nvPr/>
          </p:nvSpPr>
          <p:spPr bwMode="auto">
            <a:xfrm>
              <a:off x="10675093" y="4536205"/>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15" name="Rectangle 114">
              <a:extLst>
                <a:ext uri="{FF2B5EF4-FFF2-40B4-BE49-F238E27FC236}">
                  <a16:creationId xmlns:a16="http://schemas.microsoft.com/office/drawing/2014/main" id="{8C80647B-31DB-4E61-B3F4-A5105B25C255}"/>
                </a:ext>
              </a:extLst>
            </p:cNvPr>
            <p:cNvSpPr/>
            <p:nvPr/>
          </p:nvSpPr>
          <p:spPr bwMode="auto">
            <a:xfrm>
              <a:off x="10143650" y="2820490"/>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25" name="TextBox 24">
              <a:extLst>
                <a:ext uri="{FF2B5EF4-FFF2-40B4-BE49-F238E27FC236}">
                  <a16:creationId xmlns:a16="http://schemas.microsoft.com/office/drawing/2014/main" id="{49AFBDE1-E47C-4A66-A1B5-8FBAC3F9BDD7}"/>
                </a:ext>
              </a:extLst>
            </p:cNvPr>
            <p:cNvSpPr txBox="1"/>
            <p:nvPr/>
          </p:nvSpPr>
          <p:spPr>
            <a:xfrm>
              <a:off x="11002215" y="4137883"/>
              <a:ext cx="67374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Chiller" panose="04020404031007020602" pitchFamily="82" charset="0"/>
                  <a:ea typeface="+mn-ea"/>
                  <a:cs typeface="+mn-cs"/>
                </a:rPr>
                <a:t>NEW</a:t>
              </a:r>
              <a:r>
                <a:rPr kumimoji="0" lang="en-US" sz="1600" b="1" i="0" u="none" strike="noStrike" kern="1200" cap="none" spc="0" normalizeH="0" baseline="0" noProof="0">
                  <a:ln>
                    <a:noFill/>
                  </a:ln>
                  <a:solidFill>
                    <a:srgbClr val="D83B01"/>
                  </a:solidFill>
                  <a:effectLst/>
                  <a:uLnTx/>
                  <a:uFillTx/>
                  <a:latin typeface="Brush Script MT" panose="03060802040406070304" pitchFamily="66" charset="0"/>
                  <a:ea typeface="+mn-ea"/>
                  <a:cs typeface="+mn-cs"/>
                </a:rPr>
                <a:t>!</a:t>
              </a:r>
            </a:p>
          </p:txBody>
        </p:sp>
      </p:grpSp>
      <p:sp>
        <p:nvSpPr>
          <p:cNvPr id="61" name="Rectangle 60">
            <a:extLst>
              <a:ext uri="{FF2B5EF4-FFF2-40B4-BE49-F238E27FC236}">
                <a16:creationId xmlns:a16="http://schemas.microsoft.com/office/drawing/2014/main" id="{0D951890-59F1-470E-A0C7-1857CBCE159F}"/>
              </a:ext>
            </a:extLst>
          </p:cNvPr>
          <p:cNvSpPr/>
          <p:nvPr/>
        </p:nvSpPr>
        <p:spPr>
          <a:xfrm>
            <a:off x="140302" y="862501"/>
            <a:ext cx="7893317" cy="584775"/>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Containers are first class citizens</a:t>
            </a:r>
          </a:p>
        </p:txBody>
      </p:sp>
    </p:spTree>
    <p:extLst>
      <p:ext uri="{BB962C8B-B14F-4D97-AF65-F5344CB8AC3E}">
        <p14:creationId xmlns:p14="http://schemas.microsoft.com/office/powerpoint/2010/main" val="1217188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A310-4ABA-4258-BB5E-47C47C369893}"/>
              </a:ext>
            </a:extLst>
          </p:cNvPr>
          <p:cNvSpPr>
            <a:spLocks noGrp="1"/>
          </p:cNvSpPr>
          <p:nvPr>
            <p:ph type="title"/>
          </p:nvPr>
        </p:nvSpPr>
        <p:spPr>
          <a:xfrm>
            <a:off x="1216531" y="268084"/>
            <a:ext cx="11018520" cy="553998"/>
          </a:xfrm>
        </p:spPr>
        <p:txBody>
          <a:bodyPr/>
          <a:lstStyle/>
          <a:p>
            <a:r>
              <a:rPr lang="en-US"/>
              <a:t>Virtual Network</a:t>
            </a:r>
          </a:p>
        </p:txBody>
      </p:sp>
      <p:sp>
        <p:nvSpPr>
          <p:cNvPr id="4" name="Text Placeholder 3">
            <a:extLst>
              <a:ext uri="{FF2B5EF4-FFF2-40B4-BE49-F238E27FC236}">
                <a16:creationId xmlns:a16="http://schemas.microsoft.com/office/drawing/2014/main" id="{B48FC028-EAFD-47A2-B4A2-71043FF4FCF7}"/>
              </a:ext>
            </a:extLst>
          </p:cNvPr>
          <p:cNvSpPr>
            <a:spLocks noGrp="1"/>
          </p:cNvSpPr>
          <p:nvPr>
            <p:ph type="body" sz="quarter" idx="10"/>
          </p:nvPr>
        </p:nvSpPr>
        <p:spPr>
          <a:xfrm>
            <a:off x="432822" y="1434123"/>
            <a:ext cx="5212080" cy="492443"/>
          </a:xfrm>
        </p:spPr>
        <p:txBody>
          <a:bodyPr vert="horz" wrap="square" lIns="0" tIns="0" rIns="0" bIns="0" rtlCol="0" anchor="t">
            <a:spAutoFit/>
          </a:bodyPr>
          <a:lstStyle/>
          <a:p>
            <a:r>
              <a:rPr lang="en-US" sz="3200" b="1"/>
              <a:t>Public IP Prefix</a:t>
            </a:r>
          </a:p>
        </p:txBody>
      </p:sp>
      <p:sp>
        <p:nvSpPr>
          <p:cNvPr id="5" name="Text Placeholder 4">
            <a:extLst>
              <a:ext uri="{FF2B5EF4-FFF2-40B4-BE49-F238E27FC236}">
                <a16:creationId xmlns:a16="http://schemas.microsoft.com/office/drawing/2014/main" id="{583F73C2-07AC-40AC-A39B-3C5F9E99A9DC}"/>
              </a:ext>
            </a:extLst>
          </p:cNvPr>
          <p:cNvSpPr>
            <a:spLocks noGrp="1"/>
          </p:cNvSpPr>
          <p:nvPr>
            <p:ph type="body" sz="quarter" idx="12"/>
          </p:nvPr>
        </p:nvSpPr>
        <p:spPr>
          <a:xfrm>
            <a:off x="6348238" y="1431017"/>
            <a:ext cx="5212080" cy="492443"/>
          </a:xfrm>
        </p:spPr>
        <p:txBody>
          <a:bodyPr/>
          <a:lstStyle/>
          <a:p>
            <a:r>
              <a:rPr lang="en-US" sz="3200" b="1"/>
              <a:t>Service Endpoint Policies</a:t>
            </a:r>
          </a:p>
        </p:txBody>
      </p:sp>
      <p:sp>
        <p:nvSpPr>
          <p:cNvPr id="6" name="Rectangle 5">
            <a:extLst>
              <a:ext uri="{FF2B5EF4-FFF2-40B4-BE49-F238E27FC236}">
                <a16:creationId xmlns:a16="http://schemas.microsoft.com/office/drawing/2014/main" id="{321FF927-B98C-48A9-9126-5FF402C7F559}"/>
              </a:ext>
            </a:extLst>
          </p:cNvPr>
          <p:cNvSpPr/>
          <p:nvPr/>
        </p:nvSpPr>
        <p:spPr>
          <a:xfrm>
            <a:off x="316941" y="1990683"/>
            <a:ext cx="5585823" cy="2215991"/>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37521"/>
                </a:solidFill>
                <a:effectLst/>
                <a:uLnTx/>
                <a:uFillTx/>
                <a:latin typeface="Segoe UI"/>
                <a:ea typeface="+mn-ea"/>
                <a:cs typeface="+mn-cs"/>
              </a:rPr>
              <a:t>A reserved IP range for your public endpoints in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Simplify IP address management</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Predictable, contiguous public IP addresses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One CIDR block to give your customers for whitelisting</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54" name="Rectangle 53">
            <a:extLst>
              <a:ext uri="{FF2B5EF4-FFF2-40B4-BE49-F238E27FC236}">
                <a16:creationId xmlns:a16="http://schemas.microsoft.com/office/drawing/2014/main" id="{78E51585-239F-4428-BC28-1D70F215E354}"/>
              </a:ext>
            </a:extLst>
          </p:cNvPr>
          <p:cNvSpPr/>
          <p:nvPr/>
        </p:nvSpPr>
        <p:spPr>
          <a:xfrm>
            <a:off x="6270060" y="2006893"/>
            <a:ext cx="5921940" cy="1979003"/>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37521"/>
                </a:solidFill>
                <a:effectLst/>
                <a:uLnTx/>
                <a:uFillTx/>
                <a:latin typeface="Segoe UI"/>
                <a:ea typeface="+mn-ea"/>
                <a:cs typeface="+mn-cs"/>
              </a:rPr>
              <a:t>Enhanced </a:t>
            </a:r>
            <a:r>
              <a:rPr kumimoji="0" lang="en-US" sz="2400" b="0" i="0" u="none" strike="noStrike" kern="1200" cap="none" spc="0" normalizeH="0" baseline="0" noProof="0" err="1">
                <a:ln>
                  <a:noFill/>
                </a:ln>
                <a:solidFill>
                  <a:srgbClr val="F37521"/>
                </a:solidFill>
                <a:effectLst/>
                <a:uLnTx/>
                <a:uFillTx/>
                <a:latin typeface="Segoe UI"/>
                <a:ea typeface="+mn-ea"/>
                <a:cs typeface="+mn-cs"/>
              </a:rPr>
              <a:t>VNet</a:t>
            </a:r>
            <a:r>
              <a:rPr kumimoji="0" lang="en-US" sz="2400" b="0" i="0" u="none" strike="noStrike" kern="1200" cap="none" spc="0" normalizeH="0" baseline="0" noProof="0">
                <a:ln>
                  <a:noFill/>
                </a:ln>
                <a:solidFill>
                  <a:srgbClr val="F37521"/>
                </a:solidFill>
                <a:effectLst/>
                <a:uLnTx/>
                <a:uFillTx/>
                <a:latin typeface="Segoe UI"/>
                <a:ea typeface="+mn-ea"/>
                <a:cs typeface="+mn-cs"/>
              </a:rPr>
              <a:t> security for Azure services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Prevent access of unauthorized Storage accounts from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access to specific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Granular access control</a:t>
            </a:r>
          </a:p>
        </p:txBody>
      </p:sp>
      <p:grpSp>
        <p:nvGrpSpPr>
          <p:cNvPr id="60" name="Group 59">
            <a:extLst>
              <a:ext uri="{FF2B5EF4-FFF2-40B4-BE49-F238E27FC236}">
                <a16:creationId xmlns:a16="http://schemas.microsoft.com/office/drawing/2014/main" id="{C1D9DF0A-2BB4-4F7D-BE05-FE704D9548CD}"/>
              </a:ext>
            </a:extLst>
          </p:cNvPr>
          <p:cNvGrpSpPr/>
          <p:nvPr/>
        </p:nvGrpSpPr>
        <p:grpSpPr>
          <a:xfrm>
            <a:off x="67319" y="3875287"/>
            <a:ext cx="5921944" cy="2923891"/>
            <a:chOff x="135704" y="3778749"/>
            <a:chExt cx="5921944" cy="2923891"/>
          </a:xfrm>
        </p:grpSpPr>
        <p:grpSp>
          <p:nvGrpSpPr>
            <p:cNvPr id="7" name="Group 6">
              <a:extLst>
                <a:ext uri="{FF2B5EF4-FFF2-40B4-BE49-F238E27FC236}">
                  <a16:creationId xmlns:a16="http://schemas.microsoft.com/office/drawing/2014/main" id="{16C459D5-5B7E-42AC-843F-47C0072B22F3}"/>
                </a:ext>
              </a:extLst>
            </p:cNvPr>
            <p:cNvGrpSpPr/>
            <p:nvPr/>
          </p:nvGrpSpPr>
          <p:grpSpPr>
            <a:xfrm>
              <a:off x="135704" y="3778749"/>
              <a:ext cx="5921944" cy="2923885"/>
              <a:chOff x="5244738" y="2528320"/>
              <a:chExt cx="6439733" cy="3190601"/>
            </a:xfrm>
          </p:grpSpPr>
          <p:cxnSp>
            <p:nvCxnSpPr>
              <p:cNvPr id="8" name="Straight Connector 7">
                <a:extLst>
                  <a:ext uri="{FF2B5EF4-FFF2-40B4-BE49-F238E27FC236}">
                    <a16:creationId xmlns:a16="http://schemas.microsoft.com/office/drawing/2014/main" id="{6F2626A5-8C33-42C1-AC88-F5CC5F711585}"/>
                  </a:ext>
                </a:extLst>
              </p:cNvPr>
              <p:cNvCxnSpPr>
                <a:cxnSpLocks/>
                <a:stCxn id="26" idx="1"/>
              </p:cNvCxnSpPr>
              <p:nvPr/>
            </p:nvCxnSpPr>
            <p:spPr>
              <a:xfrm flipH="1" flipV="1">
                <a:off x="6716793" y="3483199"/>
                <a:ext cx="960792" cy="25752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97DCD67-6581-44CA-B41D-7F8A2B85D26A}"/>
                  </a:ext>
                </a:extLst>
              </p:cNvPr>
              <p:cNvSpPr/>
              <p:nvPr/>
            </p:nvSpPr>
            <p:spPr bwMode="auto">
              <a:xfrm>
                <a:off x="7457598" y="3102814"/>
                <a:ext cx="1185666" cy="435042"/>
              </a:xfrm>
              <a:prstGeom prst="roundRect">
                <a:avLst>
                  <a:gd name="adj" fmla="val 3666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282B82F1-3B14-4AA2-8842-13EDBFC84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4430" y="5106767"/>
                <a:ext cx="612154" cy="612154"/>
              </a:xfrm>
              <a:prstGeom prst="rect">
                <a:avLst/>
              </a:prstGeom>
            </p:spPr>
          </p:pic>
          <p:sp>
            <p:nvSpPr>
              <p:cNvPr id="11" name="TextBox 10">
                <a:extLst>
                  <a:ext uri="{FF2B5EF4-FFF2-40B4-BE49-F238E27FC236}">
                    <a16:creationId xmlns:a16="http://schemas.microsoft.com/office/drawing/2014/main" id="{6DE92EBB-7FCC-494A-8507-212BDE8C6CAD}"/>
                  </a:ext>
                </a:extLst>
              </p:cNvPr>
              <p:cNvSpPr txBox="1"/>
              <p:nvPr/>
            </p:nvSpPr>
            <p:spPr>
              <a:xfrm>
                <a:off x="7554887" y="3239749"/>
                <a:ext cx="960792"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Public IP Prefix</a:t>
                </a:r>
              </a:p>
            </p:txBody>
          </p:sp>
          <p:pic>
            <p:nvPicPr>
              <p:cNvPr id="12" name="Picture 11">
                <a:extLst>
                  <a:ext uri="{FF2B5EF4-FFF2-40B4-BE49-F238E27FC236}">
                    <a16:creationId xmlns:a16="http://schemas.microsoft.com/office/drawing/2014/main" id="{263FCDF8-8C3F-4666-A6CC-D140343A0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973" y="3456352"/>
                <a:ext cx="858319" cy="858319"/>
              </a:xfrm>
              <a:prstGeom prst="rect">
                <a:avLst/>
              </a:prstGeom>
              <a:effectLst>
                <a:outerShdw blurRad="50800" dist="50800" dir="5400000" algn="ctr" rotWithShape="0">
                  <a:srgbClr val="BDBDBD"/>
                </a:outerShdw>
              </a:effectLst>
            </p:spPr>
          </p:pic>
          <p:pic>
            <p:nvPicPr>
              <p:cNvPr id="13" name="Picture 12">
                <a:extLst>
                  <a:ext uri="{FF2B5EF4-FFF2-40B4-BE49-F238E27FC236}">
                    <a16:creationId xmlns:a16="http://schemas.microsoft.com/office/drawing/2014/main" id="{B294B75A-4B4D-4271-AC86-A8A4670151BA}"/>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9106406" y="4310907"/>
                <a:ext cx="632047" cy="632047"/>
              </a:xfrm>
              <a:prstGeom prst="rect">
                <a:avLst/>
              </a:prstGeom>
              <a:effectLst>
                <a:outerShdw blurRad="50800" dist="38100" dir="2700000" algn="tl" rotWithShape="0">
                  <a:srgbClr val="C00000">
                    <a:alpha val="40000"/>
                  </a:srgbClr>
                </a:outerShdw>
              </a:effectLst>
            </p:spPr>
          </p:pic>
          <p:pic>
            <p:nvPicPr>
              <p:cNvPr id="14" name="Graphic 13">
                <a:extLst>
                  <a:ext uri="{FF2B5EF4-FFF2-40B4-BE49-F238E27FC236}">
                    <a16:creationId xmlns:a16="http://schemas.microsoft.com/office/drawing/2014/main" id="{73CB4CF8-FB09-4D2D-BF38-B94DC23A3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010" y="4383698"/>
                <a:ext cx="643376" cy="643376"/>
              </a:xfrm>
              <a:prstGeom prst="rect">
                <a:avLst/>
              </a:prstGeom>
              <a:effectLst>
                <a:outerShdw blurRad="50800" dist="38100" dir="2700000" algn="tl" rotWithShape="0">
                  <a:prstClr val="black">
                    <a:alpha val="40000"/>
                  </a:prstClr>
                </a:outerShdw>
              </a:effectLst>
            </p:spPr>
          </p:pic>
          <p:sp>
            <p:nvSpPr>
              <p:cNvPr id="15" name="Rectangle: Rounded Corners 14">
                <a:extLst>
                  <a:ext uri="{FF2B5EF4-FFF2-40B4-BE49-F238E27FC236}">
                    <a16:creationId xmlns:a16="http://schemas.microsoft.com/office/drawing/2014/main" id="{DBEB0FCB-9453-47CB-80BA-1E3F82AB7666}"/>
                  </a:ext>
                </a:extLst>
              </p:cNvPr>
              <p:cNvSpPr/>
              <p:nvPr/>
            </p:nvSpPr>
            <p:spPr bwMode="auto">
              <a:xfrm rot="16200000">
                <a:off x="7080912" y="4018620"/>
                <a:ext cx="2012257" cy="1112445"/>
              </a:xfrm>
              <a:prstGeom prst="round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BD5EB7C-A416-498D-A88F-C98FC0C70F9B}"/>
                  </a:ext>
                </a:extLst>
              </p:cNvPr>
              <p:cNvSpPr/>
              <p:nvPr/>
            </p:nvSpPr>
            <p:spPr bwMode="auto">
              <a:xfrm>
                <a:off x="7686294" y="4122932"/>
                <a:ext cx="798513" cy="15975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AC505365-050E-46CD-935F-DBA1B618A1AE}"/>
                  </a:ext>
                </a:extLst>
              </p:cNvPr>
              <p:cNvCxnSpPr>
                <a:cxnSpLocks/>
                <a:stCxn id="34" idx="1"/>
                <a:endCxn id="12" idx="3"/>
              </p:cNvCxnSpPr>
              <p:nvPr/>
            </p:nvCxnSpPr>
            <p:spPr>
              <a:xfrm flipH="1" flipV="1">
                <a:off x="7191292" y="3885512"/>
                <a:ext cx="487845" cy="82790"/>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400FC-4529-4D32-A4FB-DEEC089E2F53}"/>
                  </a:ext>
                </a:extLst>
              </p:cNvPr>
              <p:cNvCxnSpPr>
                <a:cxnSpLocks/>
                <a:stCxn id="14" idx="3"/>
                <a:endCxn id="24" idx="1"/>
              </p:cNvCxnSpPr>
              <p:nvPr/>
            </p:nvCxnSpPr>
            <p:spPr>
              <a:xfrm flipV="1">
                <a:off x="7238386" y="4486447"/>
                <a:ext cx="471022" cy="21893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D065BC-61C9-44FE-A7CB-9F944F2C9CB1}"/>
                  </a:ext>
                </a:extLst>
              </p:cNvPr>
              <p:cNvCxnSpPr>
                <a:cxnSpLocks/>
                <a:stCxn id="25" idx="1"/>
                <a:endCxn id="10" idx="3"/>
              </p:cNvCxnSpPr>
              <p:nvPr/>
            </p:nvCxnSpPr>
            <p:spPr>
              <a:xfrm flipH="1">
                <a:off x="7106584" y="5330015"/>
                <a:ext cx="589971" cy="8282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787A44-8137-47A3-A2D0-1B86A0FFDC07}"/>
                  </a:ext>
                </a:extLst>
              </p:cNvPr>
              <p:cNvSpPr/>
              <p:nvPr/>
            </p:nvSpPr>
            <p:spPr bwMode="auto">
              <a:xfrm>
                <a:off x="9852483" y="3466533"/>
                <a:ext cx="1248047" cy="678973"/>
              </a:xfrm>
              <a:prstGeom prst="roundRect">
                <a:avLst/>
              </a:prstGeom>
              <a:solidFill>
                <a:srgbClr val="BDBDBD"/>
              </a:solid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898A44BA-6F3B-4BAA-A050-60316D341D66}"/>
                  </a:ext>
                </a:extLst>
              </p:cNvPr>
              <p:cNvCxnSpPr>
                <a:cxnSpLocks/>
                <a:stCxn id="13" idx="3"/>
                <a:endCxn id="20" idx="1"/>
              </p:cNvCxnSpPr>
              <p:nvPr/>
            </p:nvCxnSpPr>
            <p:spPr>
              <a:xfrm flipV="1">
                <a:off x="9738453" y="3806020"/>
                <a:ext cx="114030" cy="820911"/>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C21B8B-D7FF-4271-B8CA-23E55181D973}"/>
                  </a:ext>
                </a:extLst>
              </p:cNvPr>
              <p:cNvCxnSpPr>
                <a:cxnSpLocks/>
                <a:stCxn id="13" idx="3"/>
              </p:cNvCxnSpPr>
              <p:nvPr/>
            </p:nvCxnSpPr>
            <p:spPr>
              <a:xfrm flipV="1">
                <a:off x="9738453" y="4249535"/>
                <a:ext cx="1406128" cy="377396"/>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2BF38C-F644-4E32-9E01-995ECCE33394}"/>
                  </a:ext>
                </a:extLst>
              </p:cNvPr>
              <p:cNvSpPr txBox="1"/>
              <p:nvPr/>
            </p:nvSpPr>
            <p:spPr>
              <a:xfrm>
                <a:off x="9920678" y="3565525"/>
                <a:ext cx="979556"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X.X.X.X/27</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00B050"/>
                    </a:solidFill>
                    <a:effectLst/>
                    <a:uLnTx/>
                    <a:uFillTx/>
                    <a:latin typeface="Segoe UI"/>
                    <a:ea typeface="+mn-ea"/>
                    <a:cs typeface="+mn-cs"/>
                  </a:rPr>
                  <a:t>Allow</a:t>
                </a:r>
              </a:p>
            </p:txBody>
          </p:sp>
          <p:sp>
            <p:nvSpPr>
              <p:cNvPr id="24" name="Rectangle: Rounded Corners 23">
                <a:extLst>
                  <a:ext uri="{FF2B5EF4-FFF2-40B4-BE49-F238E27FC236}">
                    <a16:creationId xmlns:a16="http://schemas.microsoft.com/office/drawing/2014/main" id="{A3D9C190-F0B1-4D7B-A8B9-ED743BBE206C}"/>
                  </a:ext>
                </a:extLst>
              </p:cNvPr>
              <p:cNvSpPr/>
              <p:nvPr/>
            </p:nvSpPr>
            <p:spPr bwMode="auto">
              <a:xfrm>
                <a:off x="7709408" y="4360762"/>
                <a:ext cx="775400" cy="251371"/>
              </a:xfrm>
              <a:prstGeom prst="roundRect">
                <a:avLst/>
              </a:prstGeom>
              <a:no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55D11CB3-3360-45FA-825D-9D68B992D0DD}"/>
                  </a:ext>
                </a:extLst>
              </p:cNvPr>
              <p:cNvSpPr/>
              <p:nvPr/>
            </p:nvSpPr>
            <p:spPr bwMode="auto">
              <a:xfrm>
                <a:off x="7696555" y="5204329"/>
                <a:ext cx="798513" cy="25137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C055F87-0893-42E2-852B-CCF181DA8242}"/>
                  </a:ext>
                </a:extLst>
              </p:cNvPr>
              <p:cNvSpPr/>
              <p:nvPr/>
            </p:nvSpPr>
            <p:spPr bwMode="auto">
              <a:xfrm>
                <a:off x="7677585" y="3676308"/>
                <a:ext cx="798513" cy="128837"/>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7C9D146-4A26-4F1E-8285-F38D06C95DCD}"/>
                  </a:ext>
                </a:extLst>
              </p:cNvPr>
              <p:cNvSpPr/>
              <p:nvPr/>
            </p:nvSpPr>
            <p:spPr>
              <a:xfrm>
                <a:off x="7748834" y="3652067"/>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X.X.X.1</a:t>
                </a:r>
              </a:p>
            </p:txBody>
          </p:sp>
          <p:sp>
            <p:nvSpPr>
              <p:cNvPr id="28" name="Rectangle 27">
                <a:extLst>
                  <a:ext uri="{FF2B5EF4-FFF2-40B4-BE49-F238E27FC236}">
                    <a16:creationId xmlns:a16="http://schemas.microsoft.com/office/drawing/2014/main" id="{BFBFAB0F-ACC3-44DF-AB62-6DE7277B39A8}"/>
                  </a:ext>
                </a:extLst>
              </p:cNvPr>
              <p:cNvSpPr/>
              <p:nvPr/>
            </p:nvSpPr>
            <p:spPr>
              <a:xfrm>
                <a:off x="7749171" y="4103909"/>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X.X.X.3</a:t>
                </a:r>
              </a:p>
            </p:txBody>
          </p:sp>
          <p:sp>
            <p:nvSpPr>
              <p:cNvPr id="29" name="Rectangle 28">
                <a:extLst>
                  <a:ext uri="{FF2B5EF4-FFF2-40B4-BE49-F238E27FC236}">
                    <a16:creationId xmlns:a16="http://schemas.microsoft.com/office/drawing/2014/main" id="{3D1A0DCC-5864-4D5B-8AE6-1EA1ED614CAB}"/>
                  </a:ext>
                </a:extLst>
              </p:cNvPr>
              <p:cNvSpPr/>
              <p:nvPr/>
            </p:nvSpPr>
            <p:spPr>
              <a:xfrm>
                <a:off x="7760563" y="4340074"/>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X.X.X.4</a:t>
                </a:r>
              </a:p>
            </p:txBody>
          </p:sp>
          <p:sp>
            <p:nvSpPr>
              <p:cNvPr id="30" name="Rectangle 29">
                <a:extLst>
                  <a:ext uri="{FF2B5EF4-FFF2-40B4-BE49-F238E27FC236}">
                    <a16:creationId xmlns:a16="http://schemas.microsoft.com/office/drawing/2014/main" id="{BC217392-F9CD-4898-9CD7-A5959D0E2931}"/>
                  </a:ext>
                </a:extLst>
              </p:cNvPr>
              <p:cNvSpPr/>
              <p:nvPr/>
            </p:nvSpPr>
            <p:spPr>
              <a:xfrm>
                <a:off x="7760563" y="5171032"/>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X.X.X.5</a:t>
                </a:r>
              </a:p>
            </p:txBody>
          </p:sp>
          <p:sp>
            <p:nvSpPr>
              <p:cNvPr id="31" name="Freeform 18">
                <a:extLst>
                  <a:ext uri="{FF2B5EF4-FFF2-40B4-BE49-F238E27FC236}">
                    <a16:creationId xmlns:a16="http://schemas.microsoft.com/office/drawing/2014/main" id="{7C369C1E-791E-4FBE-B2C3-2C11D2DDB487}"/>
                  </a:ext>
                </a:extLst>
              </p:cNvPr>
              <p:cNvSpPr>
                <a:spLocks noEditPoints="1"/>
              </p:cNvSpPr>
              <p:nvPr/>
            </p:nvSpPr>
            <p:spPr bwMode="auto">
              <a:xfrm>
                <a:off x="11087256" y="4399722"/>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9">
                <a:extLst>
                  <a:ext uri="{FF2B5EF4-FFF2-40B4-BE49-F238E27FC236}">
                    <a16:creationId xmlns:a16="http://schemas.microsoft.com/office/drawing/2014/main" id="{A3F4B739-F4EA-46FA-8F12-3A6313D2D179}"/>
                  </a:ext>
                </a:extLst>
              </p:cNvPr>
              <p:cNvSpPr>
                <a:spLocks noEditPoints="1"/>
              </p:cNvSpPr>
              <p:nvPr/>
            </p:nvSpPr>
            <p:spPr bwMode="auto">
              <a:xfrm>
                <a:off x="11310195" y="3924546"/>
                <a:ext cx="374276" cy="1127467"/>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BCEBC4E0-849A-49A8-9C2D-4D2CEDBCDAC3}"/>
                  </a:ext>
                </a:extLst>
              </p:cNvPr>
              <p:cNvCxnSpPr>
                <a:cxnSpLocks/>
                <a:stCxn id="16" idx="1"/>
              </p:cNvCxnSpPr>
              <p:nvPr/>
            </p:nvCxnSpPr>
            <p:spPr>
              <a:xfrm flipH="1" flipV="1">
                <a:off x="6922524" y="3820100"/>
                <a:ext cx="763770" cy="38270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ED5B4B7-CDB6-4A68-B60B-F43C02867FAD}"/>
                  </a:ext>
                </a:extLst>
              </p:cNvPr>
              <p:cNvSpPr/>
              <p:nvPr/>
            </p:nvSpPr>
            <p:spPr bwMode="auto">
              <a:xfrm>
                <a:off x="7679137" y="3884951"/>
                <a:ext cx="798513" cy="16670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5C832DC-1219-4791-92D3-76E565A322BF}"/>
                  </a:ext>
                </a:extLst>
              </p:cNvPr>
              <p:cNvSpPr/>
              <p:nvPr/>
            </p:nvSpPr>
            <p:spPr>
              <a:xfrm>
                <a:off x="7725726" y="3851655"/>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X.X.X.2</a:t>
                </a:r>
              </a:p>
            </p:txBody>
          </p:sp>
          <p:pic>
            <p:nvPicPr>
              <p:cNvPr id="36" name="Graphic 35">
                <a:extLst>
                  <a:ext uri="{FF2B5EF4-FFF2-40B4-BE49-F238E27FC236}">
                    <a16:creationId xmlns:a16="http://schemas.microsoft.com/office/drawing/2014/main" id="{C2D20867-5F18-4340-B5E7-00F58375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20" y="4230849"/>
                <a:ext cx="474785" cy="474785"/>
              </a:xfrm>
              <a:prstGeom prst="rect">
                <a:avLst/>
              </a:prstGeom>
            </p:spPr>
          </p:pic>
          <p:pic>
            <p:nvPicPr>
              <p:cNvPr id="37" name="Graphic 36">
                <a:extLst>
                  <a:ext uri="{FF2B5EF4-FFF2-40B4-BE49-F238E27FC236}">
                    <a16:creationId xmlns:a16="http://schemas.microsoft.com/office/drawing/2014/main" id="{9C2BA8FC-3AEB-4062-9D89-73AE44D74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19" y="4705386"/>
                <a:ext cx="474785" cy="474785"/>
              </a:xfrm>
              <a:prstGeom prst="rect">
                <a:avLst/>
              </a:prstGeom>
            </p:spPr>
          </p:pic>
          <p:sp>
            <p:nvSpPr>
              <p:cNvPr id="38" name="Rectangle: Rounded Corners 37">
                <a:extLst>
                  <a:ext uri="{FF2B5EF4-FFF2-40B4-BE49-F238E27FC236}">
                    <a16:creationId xmlns:a16="http://schemas.microsoft.com/office/drawing/2014/main" id="{AA05A800-5A62-4CCE-BA08-E3D4B0E856AC}"/>
                  </a:ext>
                </a:extLst>
              </p:cNvPr>
              <p:cNvSpPr/>
              <p:nvPr/>
            </p:nvSpPr>
            <p:spPr bwMode="auto">
              <a:xfrm>
                <a:off x="5244738" y="4103608"/>
                <a:ext cx="821928" cy="1219725"/>
              </a:xfrm>
              <a:prstGeom prst="roundRect">
                <a:avLst/>
              </a:prstGeom>
              <a:noFill/>
              <a:ln w="28575">
                <a:solidFill>
                  <a:srgbClr val="BDBDBD"/>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2135954-2C7E-4AE1-88E6-5CAE286E601C}"/>
                  </a:ext>
                </a:extLst>
              </p:cNvPr>
              <p:cNvCxnSpPr>
                <a:cxnSpLocks/>
              </p:cNvCxnSpPr>
              <p:nvPr/>
            </p:nvCxnSpPr>
            <p:spPr>
              <a:xfrm>
                <a:off x="6066666" y="4397449"/>
                <a:ext cx="562776" cy="171260"/>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569714-5CE1-4B10-91C9-89BA4B85F5FE}"/>
                  </a:ext>
                </a:extLst>
              </p:cNvPr>
              <p:cNvCxnSpPr>
                <a:cxnSpLocks/>
              </p:cNvCxnSpPr>
              <p:nvPr/>
            </p:nvCxnSpPr>
            <p:spPr>
              <a:xfrm flipV="1">
                <a:off x="6066235" y="4880946"/>
                <a:ext cx="571173" cy="153195"/>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D7B6C44-8BFD-4D86-AADA-2EAE4BF90473}"/>
                  </a:ext>
                </a:extLst>
              </p:cNvPr>
              <p:cNvGrpSpPr/>
              <p:nvPr/>
            </p:nvGrpSpPr>
            <p:grpSpPr>
              <a:xfrm>
                <a:off x="9224613" y="2920875"/>
                <a:ext cx="559335" cy="588861"/>
                <a:chOff x="7997429" y="2760064"/>
                <a:chExt cx="1015942" cy="1015942"/>
              </a:xfrm>
            </p:grpSpPr>
            <p:sp>
              <p:nvSpPr>
                <p:cNvPr id="46" name="Oval 45">
                  <a:extLst>
                    <a:ext uri="{FF2B5EF4-FFF2-40B4-BE49-F238E27FC236}">
                      <a16:creationId xmlns:a16="http://schemas.microsoft.com/office/drawing/2014/main" id="{B0247129-3CBD-468D-B473-5D88BDD8BD61}"/>
                    </a:ext>
                  </a:extLst>
                </p:cNvPr>
                <p:cNvSpPr/>
                <p:nvPr/>
              </p:nvSpPr>
              <p:spPr bwMode="auto">
                <a:xfrm>
                  <a:off x="7997429" y="2760064"/>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7" name="globe_2">
                  <a:extLst>
                    <a:ext uri="{FF2B5EF4-FFF2-40B4-BE49-F238E27FC236}">
                      <a16:creationId xmlns:a16="http://schemas.microsoft.com/office/drawing/2014/main" id="{9C731AA2-2F5E-4580-96AF-1F733B2889C9}"/>
                    </a:ext>
                  </a:extLst>
                </p:cNvPr>
                <p:cNvSpPr>
                  <a:spLocks noChangeAspect="1" noEditPoints="1"/>
                </p:cNvSpPr>
                <p:nvPr/>
              </p:nvSpPr>
              <p:spPr bwMode="auto">
                <a:xfrm>
                  <a:off x="8239015" y="3001651"/>
                  <a:ext cx="532763"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3DCFCEE4-DB74-4662-9E29-2DF2E2FF5474}"/>
                  </a:ext>
                </a:extLst>
              </p:cNvPr>
              <p:cNvSpPr txBox="1"/>
              <p:nvPr/>
            </p:nvSpPr>
            <p:spPr>
              <a:xfrm>
                <a:off x="9035974" y="2528320"/>
                <a:ext cx="1402671"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mn-cs"/>
                  </a:rPr>
                  <a:t>Internet</a:t>
                </a:r>
              </a:p>
            </p:txBody>
          </p:sp>
          <p:sp>
            <p:nvSpPr>
              <p:cNvPr id="43" name="TextBox 42">
                <a:extLst>
                  <a:ext uri="{FF2B5EF4-FFF2-40B4-BE49-F238E27FC236}">
                    <a16:creationId xmlns:a16="http://schemas.microsoft.com/office/drawing/2014/main" id="{090B4701-7DB0-4997-83C6-7C2998D72F20}"/>
                  </a:ext>
                </a:extLst>
              </p:cNvPr>
              <p:cNvSpPr txBox="1"/>
              <p:nvPr/>
            </p:nvSpPr>
            <p:spPr>
              <a:xfrm>
                <a:off x="9933733" y="3813725"/>
                <a:ext cx="966501"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Internet</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C00000"/>
                    </a:solidFill>
                    <a:effectLst/>
                    <a:uLnTx/>
                    <a:uFillTx/>
                    <a:latin typeface="Segoe UI"/>
                    <a:ea typeface="+mn-ea"/>
                    <a:cs typeface="+mn-cs"/>
                  </a:rPr>
                  <a:t>Deny</a:t>
                </a:r>
              </a:p>
            </p:txBody>
          </p:sp>
          <p:sp>
            <p:nvSpPr>
              <p:cNvPr id="44" name="Freeform 18">
                <a:extLst>
                  <a:ext uri="{FF2B5EF4-FFF2-40B4-BE49-F238E27FC236}">
                    <a16:creationId xmlns:a16="http://schemas.microsoft.com/office/drawing/2014/main" id="{7F0C6FE5-BA5C-4986-84B9-EF7122B6DF90}"/>
                  </a:ext>
                </a:extLst>
              </p:cNvPr>
              <p:cNvSpPr>
                <a:spLocks noEditPoints="1"/>
              </p:cNvSpPr>
              <p:nvPr/>
            </p:nvSpPr>
            <p:spPr bwMode="auto">
              <a:xfrm>
                <a:off x="11274662" y="2775856"/>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595653D5-51AD-4F1C-9676-4D3043CCC2EE}"/>
                  </a:ext>
                </a:extLst>
              </p:cNvPr>
              <p:cNvSpPr txBox="1"/>
              <p:nvPr/>
            </p:nvSpPr>
            <p:spPr>
              <a:xfrm>
                <a:off x="8310283" y="2581709"/>
                <a:ext cx="699247"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Segoe UI Semibold"/>
                  </a:rPr>
                  <a:t>Azure</a:t>
                </a:r>
              </a:p>
            </p:txBody>
          </p:sp>
        </p:grpSp>
        <p:cxnSp>
          <p:nvCxnSpPr>
            <p:cNvPr id="55" name="Straight Connector 54">
              <a:extLst>
                <a:ext uri="{FF2B5EF4-FFF2-40B4-BE49-F238E27FC236}">
                  <a16:creationId xmlns:a16="http://schemas.microsoft.com/office/drawing/2014/main" id="{252A20AB-7FE4-467C-8840-8DFD358EEA87}"/>
                </a:ext>
              </a:extLst>
            </p:cNvPr>
            <p:cNvCxnSpPr>
              <a:cxnSpLocks/>
            </p:cNvCxnSpPr>
            <p:nvPr/>
          </p:nvCxnSpPr>
          <p:spPr>
            <a:xfrm>
              <a:off x="3466011" y="4138492"/>
              <a:ext cx="0" cy="2564148"/>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FBFAC9-8CBC-44B4-BDAE-C5545B55105B}"/>
              </a:ext>
            </a:extLst>
          </p:cNvPr>
          <p:cNvGrpSpPr/>
          <p:nvPr/>
        </p:nvGrpSpPr>
        <p:grpSpPr>
          <a:xfrm>
            <a:off x="6834379" y="3731816"/>
            <a:ext cx="5066062" cy="3057876"/>
            <a:chOff x="6177090" y="1786330"/>
            <a:chExt cx="5775583" cy="3977926"/>
          </a:xfrm>
        </p:grpSpPr>
        <p:grpSp>
          <p:nvGrpSpPr>
            <p:cNvPr id="62" name="Group 61">
              <a:extLst>
                <a:ext uri="{FF2B5EF4-FFF2-40B4-BE49-F238E27FC236}">
                  <a16:creationId xmlns:a16="http://schemas.microsoft.com/office/drawing/2014/main" id="{CA1BA6F4-4AE4-419B-811A-7E385DC1695D}"/>
                </a:ext>
              </a:extLst>
            </p:cNvPr>
            <p:cNvGrpSpPr/>
            <p:nvPr/>
          </p:nvGrpSpPr>
          <p:grpSpPr>
            <a:xfrm>
              <a:off x="6430331" y="1786330"/>
              <a:ext cx="5522342" cy="3977926"/>
              <a:chOff x="5962570" y="2161743"/>
              <a:chExt cx="6072402" cy="3602278"/>
            </a:xfrm>
          </p:grpSpPr>
          <p:pic>
            <p:nvPicPr>
              <p:cNvPr id="64" name="Picture 63">
                <a:extLst>
                  <a:ext uri="{FF2B5EF4-FFF2-40B4-BE49-F238E27FC236}">
                    <a16:creationId xmlns:a16="http://schemas.microsoft.com/office/drawing/2014/main" id="{6ACBA53E-BDC4-4410-B2D2-6CA1AC34FD97}"/>
                  </a:ext>
                </a:extLst>
              </p:cNvPr>
              <p:cNvPicPr>
                <a:picLocks noChangeAspect="1"/>
              </p:cNvPicPr>
              <p:nvPr/>
            </p:nvPicPr>
            <p:blipFill>
              <a:blip r:embed="rId9" cstate="screen">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a:ext>
                </a:extLst>
              </a:blip>
              <a:stretch>
                <a:fillRect/>
              </a:stretch>
            </p:blipFill>
            <p:spPr>
              <a:xfrm>
                <a:off x="5962570" y="3402792"/>
                <a:ext cx="1002793" cy="982883"/>
              </a:xfrm>
              <a:prstGeom prst="rect">
                <a:avLst/>
              </a:prstGeom>
            </p:spPr>
          </p:pic>
          <p:sp>
            <p:nvSpPr>
              <p:cNvPr id="65" name="TextBox 64">
                <a:extLst>
                  <a:ext uri="{FF2B5EF4-FFF2-40B4-BE49-F238E27FC236}">
                    <a16:creationId xmlns:a16="http://schemas.microsoft.com/office/drawing/2014/main" id="{B2B85FFC-29F9-4D3B-8933-98D4AB5FBFB9}"/>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66" name="Picture 65">
                <a:extLst>
                  <a:ext uri="{FF2B5EF4-FFF2-40B4-BE49-F238E27FC236}">
                    <a16:creationId xmlns:a16="http://schemas.microsoft.com/office/drawing/2014/main" id="{BBAC714B-ABBB-4A9C-A0C7-0DAE45507573}"/>
                  </a:ext>
                </a:extLst>
              </p:cNvPr>
              <p:cNvPicPr>
                <a:picLocks noChangeAspect="1"/>
              </p:cNvPicPr>
              <p:nvPr/>
            </p:nvPicPr>
            <p:blipFill>
              <a:blip r:embed="rId11"/>
              <a:stretch>
                <a:fillRect/>
              </a:stretch>
            </p:blipFill>
            <p:spPr>
              <a:xfrm>
                <a:off x="6402257" y="4102536"/>
                <a:ext cx="670132" cy="833816"/>
              </a:xfrm>
              <a:prstGeom prst="rect">
                <a:avLst/>
              </a:prstGeom>
            </p:spPr>
          </p:pic>
          <p:pic>
            <p:nvPicPr>
              <p:cNvPr id="67" name="Picture 66">
                <a:extLst>
                  <a:ext uri="{FF2B5EF4-FFF2-40B4-BE49-F238E27FC236}">
                    <a16:creationId xmlns:a16="http://schemas.microsoft.com/office/drawing/2014/main" id="{24C0822E-6CD7-4946-8A83-07018FD86DF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5454" y="2161743"/>
                <a:ext cx="894640" cy="933665"/>
              </a:xfrm>
              <a:prstGeom prst="rect">
                <a:avLst/>
              </a:prstGeom>
              <a:ln>
                <a:tailEnd type="triangle"/>
              </a:ln>
            </p:spPr>
          </p:pic>
          <p:sp>
            <p:nvSpPr>
              <p:cNvPr id="68" name="TextBox 67">
                <a:extLst>
                  <a:ext uri="{FF2B5EF4-FFF2-40B4-BE49-F238E27FC236}">
                    <a16:creationId xmlns:a16="http://schemas.microsoft.com/office/drawing/2014/main" id="{204A1AFD-DAAB-486C-B1C8-E3FEABFD5082}"/>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69" name="TextBox 68">
                <a:extLst>
                  <a:ext uri="{FF2B5EF4-FFF2-40B4-BE49-F238E27FC236}">
                    <a16:creationId xmlns:a16="http://schemas.microsoft.com/office/drawing/2014/main" id="{39087455-234F-41D0-A94F-F9BA0D1191C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9B2A32A-F887-4029-87A3-DBC54E6B94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77023" y="4732205"/>
                <a:ext cx="645177" cy="673321"/>
              </a:xfrm>
              <a:prstGeom prst="rect">
                <a:avLst/>
              </a:prstGeom>
              <a:ln>
                <a:tailEnd type="triangle"/>
              </a:ln>
            </p:spPr>
          </p:pic>
          <p:sp>
            <p:nvSpPr>
              <p:cNvPr id="71" name="TextBox 70">
                <a:extLst>
                  <a:ext uri="{FF2B5EF4-FFF2-40B4-BE49-F238E27FC236}">
                    <a16:creationId xmlns:a16="http://schemas.microsoft.com/office/drawing/2014/main" id="{A125F23F-1CD0-4C96-BA3B-35C2AC7C55A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72" name="TextBox 71">
                <a:extLst>
                  <a:ext uri="{FF2B5EF4-FFF2-40B4-BE49-F238E27FC236}">
                    <a16:creationId xmlns:a16="http://schemas.microsoft.com/office/drawing/2014/main" id="{FE081352-DB64-49A7-AB3E-4F235597B807}"/>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73" name="Connector: Elbow 72">
                <a:extLst>
                  <a:ext uri="{FF2B5EF4-FFF2-40B4-BE49-F238E27FC236}">
                    <a16:creationId xmlns:a16="http://schemas.microsoft.com/office/drawing/2014/main" id="{B8791FD5-A5DF-4C26-B605-47915742EC42}"/>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E1DAE31-C005-47AF-B191-0F72AB1EE0F0}"/>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1CA5759-5C94-4E91-83F7-E2EB8A829D20}"/>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Multiply 28">
                <a:extLst>
                  <a:ext uri="{FF2B5EF4-FFF2-40B4-BE49-F238E27FC236}">
                    <a16:creationId xmlns:a16="http://schemas.microsoft.com/office/drawing/2014/main" id="{04EB958A-1421-4693-BCDC-8120D1CF6D4F}"/>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7" name="Picture 76">
                <a:extLst>
                  <a:ext uri="{FF2B5EF4-FFF2-40B4-BE49-F238E27FC236}">
                    <a16:creationId xmlns:a16="http://schemas.microsoft.com/office/drawing/2014/main" id="{37A43BAC-5DED-465C-9F4F-E4EC2704FA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63413" y="4364681"/>
                <a:ext cx="645177" cy="673321"/>
              </a:xfrm>
              <a:prstGeom prst="rect">
                <a:avLst/>
              </a:prstGeom>
              <a:ln>
                <a:tailEnd type="triangle"/>
              </a:ln>
            </p:spPr>
          </p:pic>
          <p:pic>
            <p:nvPicPr>
              <p:cNvPr id="78" name="Graphic 77">
                <a:extLst>
                  <a:ext uri="{FF2B5EF4-FFF2-40B4-BE49-F238E27FC236}">
                    <a16:creationId xmlns:a16="http://schemas.microsoft.com/office/drawing/2014/main" id="{329ACEFB-A4EB-44BE-8CD1-61DE356BA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5219" y="3312517"/>
                <a:ext cx="476250" cy="476250"/>
              </a:xfrm>
              <a:prstGeom prst="rect">
                <a:avLst/>
              </a:prstGeom>
            </p:spPr>
          </p:pic>
          <p:sp>
            <p:nvSpPr>
              <p:cNvPr id="79" name="Cylinder 78">
                <a:extLst>
                  <a:ext uri="{FF2B5EF4-FFF2-40B4-BE49-F238E27FC236}">
                    <a16:creationId xmlns:a16="http://schemas.microsoft.com/office/drawing/2014/main" id="{075152E6-0555-48CF-96D6-62CAFC0B70DA}"/>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5CF5480-1803-4347-A573-C72299AB1655}"/>
                  </a:ext>
                </a:extLst>
              </p:cNvPr>
              <p:cNvCxnSpPr>
                <a:stCxn id="79"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132C9C38-B9B6-4B39-AC6A-45A5F6F838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57503" y="4044025"/>
                <a:ext cx="645177" cy="673321"/>
              </a:xfrm>
              <a:prstGeom prst="rect">
                <a:avLst/>
              </a:prstGeom>
              <a:ln>
                <a:tailEnd type="triangle"/>
              </a:ln>
            </p:spPr>
          </p:pic>
        </p:grpSp>
        <p:sp>
          <p:nvSpPr>
            <p:cNvPr id="63" name="TextBox 62">
              <a:extLst>
                <a:ext uri="{FF2B5EF4-FFF2-40B4-BE49-F238E27FC236}">
                  <a16:creationId xmlns:a16="http://schemas.microsoft.com/office/drawing/2014/main" id="{62225D53-CEAF-43E4-9952-0703DABAB46A}"/>
                </a:ext>
              </a:extLst>
            </p:cNvPr>
            <p:cNvSpPr txBox="1"/>
            <p:nvPr/>
          </p:nvSpPr>
          <p:spPr>
            <a:xfrm>
              <a:off x="6177090" y="4868758"/>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SERVICE ENDPOINT POLICY</a:t>
              </a:r>
            </a:p>
          </p:txBody>
        </p:sp>
      </p:grpSp>
      <p:pic>
        <p:nvPicPr>
          <p:cNvPr id="82" name="Picture 81">
            <a:extLst>
              <a:ext uri="{FF2B5EF4-FFF2-40B4-BE49-F238E27FC236}">
                <a16:creationId xmlns:a16="http://schemas.microsoft.com/office/drawing/2014/main" id="{5968FB97-A2E4-D84C-98A5-C1CD48E078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3" name="TextBox 2">
            <a:extLst>
              <a:ext uri="{FF2B5EF4-FFF2-40B4-BE49-F238E27FC236}">
                <a16:creationId xmlns:a16="http://schemas.microsoft.com/office/drawing/2014/main" id="{62644DD2-DEA2-CB43-BF96-87B05C5C8785}"/>
              </a:ext>
            </a:extLst>
          </p:cNvPr>
          <p:cNvSpPr txBox="1"/>
          <p:nvPr/>
        </p:nvSpPr>
        <p:spPr>
          <a:xfrm>
            <a:off x="1268586" y="770433"/>
            <a:ext cx="285065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What’s new</a:t>
            </a:r>
          </a:p>
        </p:txBody>
      </p:sp>
    </p:spTree>
    <p:extLst>
      <p:ext uri="{BB962C8B-B14F-4D97-AF65-F5344CB8AC3E}">
        <p14:creationId xmlns:p14="http://schemas.microsoft.com/office/powerpoint/2010/main" val="3762271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Simple to provision </a:t>
            </a:r>
            <a:r>
              <a:rPr kumimoji="0" lang="en-US" sz="1600" b="0" i="0" u="none" strike="noStrike" kern="1200" cap="none" spc="0" normalizeH="0" baseline="0" noProof="0" dirty="0">
                <a:ln>
                  <a:noFill/>
                </a:ln>
                <a:solidFill>
                  <a:srgbClr val="1A1A1A"/>
                </a:solidFill>
                <a:effectLst/>
                <a:uLnTx/>
                <a:uFillTx/>
                <a:latin typeface="Segoe UI"/>
                <a:ea typeface="+mn-ea"/>
                <a:cs typeface="+mn-cs"/>
              </a:rPr>
              <a:t>for all your virtual network resources</a:t>
            </a:r>
            <a:endParaRPr kumimoji="0" lang="en-US" sz="1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Always on monitoring </a:t>
            </a:r>
            <a:r>
              <a:rPr kumimoji="0" lang="en-US" sz="1600" b="0" i="0" u="none" strike="noStrike" kern="1200" cap="none" spc="0" normalizeH="0" baseline="0" noProof="0" dirty="0">
                <a:ln>
                  <a:noFill/>
                </a:ln>
                <a:solidFill>
                  <a:srgbClr val="1A1A1A"/>
                </a:solidFill>
                <a:effectLst/>
                <a:uLnTx/>
                <a:uFillTx/>
                <a:latin typeface="Segoe UI"/>
                <a:ea typeface="+mn-ea"/>
                <a:cs typeface="+mn-cs"/>
              </a:rPr>
              <a:t>with near real time telemetry and alerting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Automatic</a:t>
            </a:r>
            <a:r>
              <a:rPr kumimoji="0" lang="en-US" sz="1600" b="0" i="0" u="none" strike="noStrike" kern="1200" cap="none" spc="0" normalizeH="0" baseline="0" noProof="0" dirty="0">
                <a:ln>
                  <a:noFill/>
                </a:ln>
                <a:solidFill>
                  <a:srgbClr val="1A1A1A"/>
                </a:solidFill>
                <a:effectLst/>
                <a:uLnTx/>
                <a:uFillTx/>
                <a:latin typeface="Segoe UI"/>
                <a:ea typeface="+mn-ea"/>
                <a:cs typeface="+mn-cs"/>
              </a:rPr>
              <a:t> network layer attack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mitigation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Protection policies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tuned to your application’s traffic profile</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pic>
        <p:nvPicPr>
          <p:cNvPr id="3" name="Picture 2">
            <a:extLst>
              <a:ext uri="{FF2B5EF4-FFF2-40B4-BE49-F238E27FC236}">
                <a16:creationId xmlns:a16="http://schemas.microsoft.com/office/drawing/2014/main" id="{318E9A2B-A445-4F2B-BC95-BC22C00F4F11}"/>
              </a:ext>
            </a:extLst>
          </p:cNvPr>
          <p:cNvPicPr>
            <a:picLocks noChangeAspect="1"/>
          </p:cNvPicPr>
          <p:nvPr/>
        </p:nvPicPr>
        <p:blipFill>
          <a:blip r:embed="rId2"/>
          <a:stretch>
            <a:fillRect/>
          </a:stretch>
        </p:blipFill>
        <p:spPr>
          <a:xfrm>
            <a:off x="4504733" y="697700"/>
            <a:ext cx="7415494" cy="5462600"/>
          </a:xfrm>
          <a:prstGeom prst="rect">
            <a:avLst/>
          </a:prstGeom>
        </p:spPr>
      </p:pic>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network in Azure </a:t>
            </a:r>
          </a:p>
          <a:p>
            <a:pPr algn="l"/>
            <a:r>
              <a:rPr lang="en-US" sz="2000" dirty="0"/>
              <a:t>to which you can now deploy resources!</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pic>
        <p:nvPicPr>
          <p:cNvPr id="3" name="Picture 2">
            <a:extLst>
              <a:ext uri="{FF2B5EF4-FFF2-40B4-BE49-F238E27FC236}">
                <a16:creationId xmlns:a16="http://schemas.microsoft.com/office/drawing/2014/main" id="{40CD5B21-47F9-47D4-8E70-12EF5CD8A010}"/>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97C841C0-F01F-4B69-8086-506AABDD057A}"/>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RDP to the public IP using User01 credentials from the Key Vault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pic>
        <p:nvPicPr>
          <p:cNvPr id="3" name="Picture 2">
            <a:extLst>
              <a:ext uri="{FF2B5EF4-FFF2-40B4-BE49-F238E27FC236}">
                <a16:creationId xmlns:a16="http://schemas.microsoft.com/office/drawing/2014/main" id="{A6DA596F-B287-4B53-A7CA-9C5CC512EEB0}"/>
              </a:ext>
            </a:extLst>
          </p:cNvPr>
          <p:cNvPicPr>
            <a:picLocks noChangeAspect="1"/>
          </p:cNvPicPr>
          <p:nvPr/>
        </p:nvPicPr>
        <p:blipFill>
          <a:blip r:embed="rId2"/>
          <a:stretch>
            <a:fillRect/>
          </a:stretch>
        </p:blipFill>
        <p:spPr>
          <a:xfrm>
            <a:off x="4504731" y="697700"/>
            <a:ext cx="7415494" cy="5462600"/>
          </a:xfrm>
          <a:prstGeom prst="rect">
            <a:avLst/>
          </a:prstGeom>
        </p:spPr>
      </p:pic>
      <p:sp>
        <p:nvSpPr>
          <p:cNvPr id="6" name="TextBox 5">
            <a:extLst>
              <a:ext uri="{FF2B5EF4-FFF2-40B4-BE49-F238E27FC236}">
                <a16:creationId xmlns:a16="http://schemas.microsoft.com/office/drawing/2014/main" id="{C913C53B-FF91-4433-B656-D7DD9B6E720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explore the properties of both the new gateway and ExpressRoute circuit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create an ExpressRoute circuit.</a:t>
            </a:r>
          </a:p>
        </p:txBody>
      </p:sp>
    </p:spTree>
    <p:extLst>
      <p:ext uri="{BB962C8B-B14F-4D97-AF65-F5344CB8AC3E}">
        <p14:creationId xmlns:p14="http://schemas.microsoft.com/office/powerpoint/2010/main" val="4218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100K+ miles of lit fiber</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200+ ExpressRoute Partners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Canada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Mexico</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Venezuela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Colombia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Peru</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Bolivia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Brazil</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Argentina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Atlanta Ocean</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Algeria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Mali</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Chad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Libya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Egypt</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Sudan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Ethiopia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Dr Congo</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Angola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Zambia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Nambia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South Africa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Greenland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Svalbard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Sweden </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Norway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France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Poland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Ukraine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Turkey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Saudi </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Arabia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Iran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Kazakistan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Myanmar</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(Burma)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Indian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Indonesia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Australia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1A1A1A"/>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a branch office where Ops Personnel need to connect to their Azure deployments.</a:t>
            </a:r>
          </a:p>
          <a:p>
            <a:r>
              <a:rPr lang="en-US" sz="2000" dirty="0">
                <a:latin typeface="+mn-lt"/>
              </a:rPr>
              <a:t>Contoso wants to host a web site in Azure but is concerned about security both in the cloud and on-premises.</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5124181"/>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115758"/>
            <a:ext cx="84349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Private connectivity to Microsoft</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32891020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 name="Rectangle 527">
            <a:extLst>
              <a:ext uri="{FF2B5EF4-FFF2-40B4-BE49-F238E27FC236}">
                <a16:creationId xmlns:a16="http://schemas.microsoft.com/office/drawing/2014/main" id="{BBB5FDC8-ABA1-42BB-BE4C-766BBBB8D7E3}"/>
              </a:ext>
            </a:extLst>
          </p:cNvPr>
          <p:cNvSpPr/>
          <p:nvPr/>
        </p:nvSpPr>
        <p:spPr bwMode="auto">
          <a:xfrm>
            <a:off x="0" y="5919522"/>
            <a:ext cx="12192000" cy="975738"/>
          </a:xfrm>
          <a:prstGeom prst="rect">
            <a:avLst/>
          </a:prstGeom>
          <a:solidFill>
            <a:srgbClr val="F375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200+ ExpressRoute Partners</a:t>
            </a:r>
          </a:p>
        </p:txBody>
      </p:sp>
      <p:grpSp>
        <p:nvGrpSpPr>
          <p:cNvPr id="4" name="Graphic 2">
            <a:extLst>
              <a:ext uri="{FF2B5EF4-FFF2-40B4-BE49-F238E27FC236}">
                <a16:creationId xmlns:a16="http://schemas.microsoft.com/office/drawing/2014/main" id="{EEE74323-75B4-44C3-B40B-6B9EBFC4D2C2}"/>
              </a:ext>
            </a:extLst>
          </p:cNvPr>
          <p:cNvGrpSpPr/>
          <p:nvPr/>
        </p:nvGrpSpPr>
        <p:grpSpPr>
          <a:xfrm>
            <a:off x="1757879" y="69669"/>
            <a:ext cx="9320817" cy="5662334"/>
            <a:chOff x="536335" y="1235801"/>
            <a:chExt cx="5191832" cy="3054545"/>
          </a:xfrm>
          <a:solidFill>
            <a:schemeClr val="accent6">
              <a:lumMod val="90000"/>
            </a:schemeClr>
          </a:solidFill>
        </p:grpSpPr>
        <p:sp>
          <p:nvSpPr>
            <p:cNvPr id="97" name="Freeform: Shape 96">
              <a:extLst>
                <a:ext uri="{FF2B5EF4-FFF2-40B4-BE49-F238E27FC236}">
                  <a16:creationId xmlns:a16="http://schemas.microsoft.com/office/drawing/2014/main" id="{A8FB57AB-7FC4-40FA-B34A-6854A3E4BD7F}"/>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8B7D464-396E-4735-B5B1-902789F3F148}"/>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2FB9D9DC-2836-4939-8227-30EC7FFEE2B6}"/>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C7987E3F-6FE1-450C-B261-405088F80886}"/>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BA0B0E80-CF43-443D-9749-CD82DE9A22A8}"/>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64D0EC8-76D7-4226-8FE2-A78EA7B9A6CA}"/>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6F42F590-C22D-490C-B596-4DF85035B2E2}"/>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A36A5AF-B8B9-48FB-B6AD-E6CB2A0E4153}"/>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213C2880-C0DE-4329-85B2-C09399C8EE0E}"/>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B40E79AD-4612-4350-BDE6-867BFD0D9E93}"/>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40B165B2-3A32-45AA-B3AF-CC02C90FECB5}"/>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D5787D8-7252-41B9-B562-F1EC559ECCB8}"/>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5F53238D-D030-4258-9A72-927948AFFC9C}"/>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35234FB-A80B-4759-B067-BE7B0EC79BE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FD1EF7E8-B68A-450E-AB5E-16353D902F50}"/>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C45C4AAD-7ED4-4B4F-A2ED-81BBD6DC4561}"/>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F2D7255F-C8B1-495F-A6A1-F1CA33B43457}"/>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06567948-0970-4227-8712-98E3F34F84A2}"/>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44F398F2-3147-4485-A718-64EB748EEE4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2900753A-0282-494C-BDB6-CD152B92572D}"/>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7262A7FB-B98A-4072-BCAA-BE5B2A0D08B6}"/>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4070026-E5FF-4BE7-A8F9-7F7284DB1F42}"/>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04C5184-95FC-49B4-A18C-3D5055DCC0D5}"/>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E49BEAE1-7C3A-4269-8EB9-AC5C66E9413C}"/>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66F6F7D8-EF44-4516-91D1-EE0EE0369A9A}"/>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0DAC7924-0DDB-4A54-AF21-78DA5394585B}"/>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65E883F2-B3D9-4D7E-83A8-0C3B71DFBB67}"/>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7DBBE589-8A4A-4F3D-BD60-4772DA35B20F}"/>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7E30FF52-636D-40B4-A2C3-CEE7483BEE7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D92928B2-558C-4C5B-9D52-AC38356A739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0D7A3631-F47B-4C9F-A74D-9A99299ADE4E}"/>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DCD3B12-67B4-4359-8F17-C5E8BC9DDA6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AF335ED4-6633-412D-BC18-3D07A297DBC1}"/>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5C1A99E9-D13A-4C54-B174-6702229C5FCC}"/>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4B90EF4-2D1E-4F08-AD7D-AF88A7B45BA9}"/>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B6AFDB43-00C3-4865-9437-C232A12297C7}"/>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47B4780C-9306-472D-BCFD-8334780D0D9F}"/>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79030BD9-C621-480A-AC4B-A2268CE44C26}"/>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A8A62CFB-F6FD-4578-A5E6-0D344160E60A}"/>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7EA6FE65-06AA-4322-997C-0965F822908A}"/>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4227C924-73BC-4B10-AA5C-7EE4477F69E2}"/>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7F8AC768-5CFD-48F4-B0BB-ECD6604ABEFF}"/>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BD0EABEA-F20F-40A1-81EB-25B58865CC67}"/>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B5C8DE36-A6B9-4491-B461-92C2CD56BE6C}"/>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72C1364-FEF5-4AC9-BA97-4C2E774AD557}"/>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5E9E23C7-E2B9-410D-9FD5-9EC73A7BF281}"/>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9CB6F664-0EAD-4650-8B0C-5CD77DB8B6E0}"/>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57B308D4-E1D6-4193-9B44-9D04014CD9E9}"/>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3AB3226E-EC38-49B0-806D-9A6E4C7A0812}"/>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F6519F61-5C87-42EA-82A5-F8118BDB776B}"/>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3338F307-8A1D-4FB9-A6C5-6FB5CD0C9449}"/>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71576FA-64E9-42C3-901A-CBC96A760848}"/>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430412E4-3CAB-4B6E-A858-AE4FE423E5D9}"/>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908E5534-A555-415D-9CC6-23BA49B670E6}"/>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40E122B0-2BBD-474F-90A7-153154EAA371}"/>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229881AD-1676-429D-B40F-AF8AFD4B9C7E}"/>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44C4C6F5-2D98-406D-800C-50118892F88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A5E43AEA-9F8B-41CB-BE9C-191A9136C818}"/>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B203E4D2-FBF9-4032-B26C-2953B62090FC}"/>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49B5D783-0511-42B0-AB7D-90BDF6DB6006}"/>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6BCF0ED9-5101-4CA3-B594-2C3E03997020}"/>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60A82731-84F6-4185-A273-8D062DC7ED0C}"/>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E458BB61-086A-46F8-96CA-C52AB3316AEC}"/>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FBA928D-4EEE-4468-9DC3-2B48950AFEA6}"/>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4838FB1C-8F44-46E2-9858-8B9BDFFA3DF2}"/>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72BDD792-A98E-4115-817B-786E44E4D6B6}"/>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5E08BC86-7A46-4C4C-AD6E-B98D0D32412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35868FB5-9FA2-484C-800E-2EC3781FF939}"/>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C0D964EB-F388-4DD6-B8CE-FD290AB87546}"/>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3E089B61-0290-4575-8885-5B801F065C76}"/>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ED46ED9F-EDA7-48FB-829F-FE8CDF994E9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DB7AE033-D1EB-43AC-99EC-B3C1B6F56412}"/>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4D3B57F-BDF7-4596-B3D2-CA8CAF7EBF8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0A844918-6CB3-41D7-8FFC-D5E1BE104A79}"/>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25F58F18-4721-473A-A30B-90ED80D264E7}"/>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CD5D1C8-5A2F-4D37-90D1-CB2E4995711E}"/>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DB7B593-BFF7-449E-A37D-60119FA91C86}"/>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CD45EFD1-1463-499F-905C-3A33A1817154}"/>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CAD5B7D7-EA17-4B21-862A-34612BBF0E99}"/>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E5C0628C-6350-4317-BB12-D7AA0C4E18F1}"/>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C2F94EA-8B59-4D9D-A5E3-C1FFDC5E9D9D}"/>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CF687457-82EF-4C3F-A9D2-614D0711E7CB}"/>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356DCB94-39EF-49F9-9067-4B0272A190A4}"/>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900CA075-36CC-4CA2-AE22-0550E87564C6}"/>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820DC206-7B51-429C-8873-2C676A3D3E2B}"/>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487EE960-BC1A-4377-8407-AD0302D7DA7E}"/>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621FF42C-FB0E-46C1-924B-A22EF03360A7}"/>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BBF9993F-6A89-4BB2-A5D1-3824A1145751}"/>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555ED818-D4BD-46BB-A448-AD806A3D592D}"/>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BA73E740-B08C-4508-A03E-F1F2B67651F0}"/>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7831ADF3-259C-409B-8E6F-E6ABFD4CDCAA}"/>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307E42DD-F042-4C30-91C5-FC7B2B7EFF56}"/>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B0D6C17C-0347-4086-8B3E-C4D3C2C560D5}"/>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42F0C58-0566-489E-8327-0EAED5CD9008}"/>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CF30A9C5-9065-4AC8-815F-C524FBFA4D51}"/>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581B070C-ECDD-4F15-8085-97711DAF640B}"/>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48CF99FB-2E0C-4612-84A9-E17601D73E89}"/>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13ED177E-655D-495C-BAA2-C192A8B1298A}"/>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235D73B8-495D-47E2-B390-5BA711242BFF}"/>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46E633C-2DFF-41E1-A18F-7E8B5FC50A1D}"/>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EC8C7738-EBFC-46BA-9312-D101358D425E}"/>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E20EE7C1-D87B-4503-8121-57FC535B44A2}"/>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FFD3DB6-B0BD-45E9-890D-BEEBC640ACF9}"/>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F95E8ED3-FA8C-4051-B159-82F705287137}"/>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5A7EC455-F629-4DBD-B507-2F8C04CD118C}"/>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3D1C4098-4400-4744-B74A-DF62AB6E7BA5}"/>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F99DA89A-F784-45AE-BF30-E491411B8B2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ADB44345-5E54-416E-B4F7-A5FB7EC9FC6F}"/>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2CBCC98B-233E-42BE-A9BA-338D69476437}"/>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65E5400-4F66-45C4-9345-B569A5CE2A28}"/>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3013E7DE-C049-4231-9467-EA633F252840}"/>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DB7AFE92-4024-4D59-A0F3-833F4D8C0A54}"/>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FBB31B4C-509A-483E-8ED7-F696E1762F4A}"/>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62312587-49D1-485D-89DA-30CB26DFABD8}"/>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43E6D5DC-4015-4F77-9E8A-63B7AA4D75DD}"/>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00424F09-CB32-4895-976A-F6BC9DCB3E73}"/>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8D545C4-997E-4C9F-8133-915359AF158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10DB68E9-8639-4D11-A480-C4B308B5487C}"/>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CFA23B2B-CD17-407D-B344-0D707695B893}"/>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DE3527AD-B154-4631-83C8-F17098C4E9BB}"/>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D81F6290-11BE-4B45-97F3-A8622847327A}"/>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77EBD452-9CB9-4F35-9A21-884BAB0653A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72FE5AE4-167E-4520-B922-FB8028BB9822}"/>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B2F3FA74-CD7E-4BA2-BDD0-354C7CAAA197}"/>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2CAF990F-D743-4AAF-86FB-94AE77CC7BD1}"/>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0E3C3833-E5A2-4A45-A7F7-C5105B30A250}"/>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58F842EC-B4BE-498B-AC57-F1E7C3354174}"/>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7E352F05-BC24-4CEF-8CBC-436721010B3A}"/>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79F78D83-D273-4025-90D2-5B88F810562A}"/>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6EE15299-30D2-4651-8E80-DF2543030263}"/>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38F193BC-9225-4970-AF8A-22CD943D82BC}"/>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93C9953-B46F-4195-AB0B-C2D8A68A33E7}"/>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B931ABE6-7C64-4A48-B132-1A9B0FAA9C87}"/>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2F3584C-E076-4B84-AA8B-7F9AD2B1DFAE}"/>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87B4A256-86A3-4B0C-A59D-0986D5931AA2}"/>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A7150B5-1C99-47CC-A448-6230033CF066}"/>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0487C67F-5D46-494F-9AFC-F9171756C5F4}"/>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30D11E9C-4650-49C0-B1C2-728AC66BB149}"/>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A863EF70-45A6-4958-8636-E0AE7B50ED9B}"/>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BA0CD023-DB74-4A3E-AD38-194631985C12}"/>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55F26F89-1FB0-4807-B4D7-3356ECDCDD15}"/>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8F51D8AC-7642-464A-B668-E38A006ADB65}"/>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14F84A7B-76CC-4FDB-B11C-EA4F2E930682}"/>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C4B3E86B-04FE-40C1-BD4E-5BDAFC7951E3}"/>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15901EC-1A75-488D-8AA5-48359A4564F7}"/>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39231F09-3586-46EF-9842-5451474269A2}"/>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1B455AD6-92A7-44BE-ACF6-3CFE096603C0}"/>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145232BD-E05C-4A03-AD58-582DEFC2E478}"/>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648D141B-E756-43D7-937D-0656A56B44AD}"/>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C5E00D1A-F892-4E4C-9167-7DD7F069DA41}"/>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BAF26FB-54C4-4B9D-BF05-B039EB9208C5}"/>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72D3EF5C-FC8A-442D-92C6-67385D1396E3}"/>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9BDF74C8-C663-452B-9AC5-647D99BF4C16}"/>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3258561A-D405-4FBA-BE33-485D57457ACA}"/>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18397048-F4C9-4279-8131-0A494400A22A}"/>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499DDD3-3625-4294-8C07-4BBD0E251A2E}"/>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71C80C81-49AA-4877-84C2-D13986CCF0CE}"/>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531C6905-0799-479E-BE3B-FAF4F5E2C51C}"/>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D3501F34-8ADD-4EBA-BB87-72B8CBD3840F}"/>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4CC26C48-1954-493A-9DEF-5BD1826533DD}"/>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6D467E0A-F50B-4F53-BFBB-196E96C597CF}"/>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9CDE214E-AB1A-461A-B08D-CF8275407B1A}"/>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AA848A38-42CC-4D99-A24C-7F48992E5B11}"/>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FAD20EF0-0577-4521-8E2F-33115AD50783}"/>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00D08AD7-A241-4B2D-BB9B-49A2E12F6494}"/>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E4F04B26-01D8-4EFB-A9AD-28875CFD9A1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5524E6EA-0BB8-44BA-883A-873920D40E50}"/>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E6718687-7C68-49AE-A757-587B0C2CC59B}"/>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125F7AD-1E89-44ED-858F-8E678F19BFE2}"/>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D54BFD72-AB32-470E-86BB-0C9A28A2A8A7}"/>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C2ACC9E-6F62-4A09-80CF-EFCA05408250}"/>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58D13B7A-2414-4EBF-882C-B5A3D94BFB9D}"/>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AF0FEDB1-1F63-4F05-9665-6AFF041B28E7}"/>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2D31678B-8F9F-4138-8E17-047AB9A8E159}"/>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6D22785C-4E7E-43FC-8F1A-794CA51333F0}"/>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DBB3D4EB-1FA9-4BD4-8748-48E8401E749F}"/>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6A50D5BE-BF7B-4643-A1A2-102321A9E54B}"/>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1674F6B3-2783-4DF0-89FF-2AD3F5C85612}"/>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396CE60D-0555-458C-B365-064C3D752BE0}"/>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F098AC42-53E6-43AF-9DDA-6A221535E864}"/>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4D01B5D9-DC3C-4636-9F0D-E1111CAE4D54}"/>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18600B7D-8691-4D3E-B501-BB88AC6C721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B7B0881C-8150-48AD-AAA1-C854D5636499}"/>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97043822-125F-4238-A269-0A47EAADAB9C}"/>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47A9EAA-2D59-455D-9058-B572C195E5AA}"/>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1B06791B-3744-4C72-882C-D536213257FC}"/>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7C5F2730-4775-4398-BAC9-EF7D447E28F7}"/>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D6A1CE10-CCB4-49CE-819A-5C67A95F2AEC}"/>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1223CB81-DA18-46AF-9A19-F2A7CD625BA1}"/>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984C7BD-67B1-47FB-978D-016BFE2C3061}"/>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674B2E8A-EA81-457D-AF29-6331EF39D017}"/>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F98E351B-755C-4A18-9D9B-E42ABF1D8D85}"/>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B03582E7-6EAE-483C-9C8E-A8BA93F2A70B}"/>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FBBD3B3F-8084-4F22-8E0B-F5FB295CE823}"/>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33D090-AA3B-481B-BDFF-79EA424CBA0C}"/>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5A327E88-169D-458F-BAAA-DACA60DC8D99}"/>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A16FB8E7-9C22-47DB-BDA0-1E2EE6D3112C}"/>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F2FA35DE-C140-4D3F-997E-78172EA82CE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F4B83725-36FC-4FC6-B33A-3FB2C6CA388E}"/>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480330CD-4EEC-4CC3-A99E-9B21DDF44AAC}"/>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E94A203-6025-4987-8355-F9A445C2BF89}"/>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59ACDF51-BBDB-456B-9CD2-A321685C52C5}"/>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1B42F13-44EE-4840-B734-59D02A0B8E99}"/>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09AE993-912B-4ECC-AB55-E9FAA72E8AAF}"/>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66FFE4A6-C657-4138-B5BC-E4337865FA64}"/>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E930FF3D-B91B-4CE5-993B-B2DAE6B9CC30}"/>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A3ACB2B8-49AC-434D-BED5-8D0641782454}"/>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DCFFF347-1B66-44AB-8A11-56982665A0D9}"/>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F411443F-80C1-48D8-9C54-35BF0A27EA9E}"/>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D99F2266-7638-426E-BACD-12D83EC929FA}"/>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9FF799F-1D4B-41A9-964F-3BEE8F737CE9}"/>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1F8BCC7-E173-4EB2-8473-F985DFED9E90}"/>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A4A920AB-5EFF-4F89-B61B-7D35E1E8550D}"/>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7A9073D3-13D8-4A7D-923A-6DE9175C49F1}"/>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906FF2C3-67AF-42A6-9EC5-E677111B0EE7}"/>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147FA205-9060-4E9A-BCC3-A830A8B42A10}"/>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F77C498F-CE2B-4A81-9499-7CC2C2A3CA4D}"/>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95AF6270-B863-4B0C-BC02-1D14027DC6B2}"/>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02ACBC4-B426-4C12-B67F-5EDDCD25B0D0}"/>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CC498402-EAC4-4A28-B63F-D9E27263DFE7}"/>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0895A8B0-0204-4CD5-A6D9-7140B70330F7}"/>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F05CCC73-0253-47C2-99B6-2D2C683F9386}"/>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8924A04D-975C-45A9-9A05-CB12BAD30DC5}"/>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BEBD4696-1A09-451B-B77D-320E91EBCA7E}"/>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C6BEDD50-2AB7-4FFE-87F6-89C73E38AB0D}"/>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C7E45A43-B128-4DA4-9AD1-8D42D9F70249}"/>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44144104-E3CF-47E1-B796-C4F7C474CE33}"/>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A0A16801-5070-4D42-8797-26BD07B9A513}"/>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CB3FACC4-8C56-4036-A734-475D46257C79}"/>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370C2E77-91F8-4082-87B0-F8D8BE1F43C0}"/>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FA80950-87F2-4DBD-8F49-CDD3F795A531}"/>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CB8212B9-8B21-4099-BF0E-C05AEB63B4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0898FA1E-353B-4EC1-9E42-159AE3FBB87B}"/>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E40FA451-6C20-4D36-BBEE-C842D5592DC3}"/>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03E6B2A6-4581-4D80-ACF0-4AB5F9B8C12F}"/>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600E7BEC-06FA-4722-91E5-58D0C70FAD94}"/>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B5CBABE-5048-464C-A761-D6D22C487C6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A5D4335C-EC74-4A2F-887B-9D7950C65442}"/>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A2C81008-8BE6-4DF0-9EFA-1FD208F32240}"/>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464F5606-8B47-4791-A511-C289D89F3132}"/>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81D2E350-ACF4-4B2C-8907-0FD1F1E830DB}"/>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3C3DDC0E-12D5-4B04-BF19-E83DA3B0F163}"/>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041480DC-7B70-4533-8391-6B8D4297BBB1}"/>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A6D627F0-3306-445F-91E7-DC4A5B94008B}"/>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49506A63-E7F4-4688-AF2B-3003153DFFA1}"/>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8F5218C-5B2C-4523-B65A-D144064D3153}"/>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DCAF8E56-D218-4F96-ADED-C93C36DE4AF8}"/>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D6A26FAF-4BE7-4DE9-8396-A0BFC6AA2D4A}"/>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929B1F7B-19CC-4CC6-9D11-8B647D2CF103}"/>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D2CFA273-566C-485D-A7FA-EB7B705982DB}"/>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C9B3C772-C5D7-42AA-8674-06F97B14532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20AB4D5D-2412-4897-A69E-89C040B55C94}"/>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311BB6EC-6A09-4BF4-AE94-4DF9D9CC1129}"/>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E7E56E07-D189-4FA6-8878-D5B7DEF7C71C}"/>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ABB32980-DA61-4307-9A91-FF4AE7DF4FDA}"/>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651A028E-0124-48BB-8B4B-83F94FACEE57}"/>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563ABB68-6196-477A-8C28-31341FE9B580}"/>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056E65C0-DC31-4D8B-9C91-934BD716CB2D}"/>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35B1799B-EAB7-407B-AAD5-AD64074206D2}"/>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1971481F-B30E-4556-AA48-5205AFAB6D13}"/>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F44E7704-C0B3-4D03-853C-05038D65DC1D}"/>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71D04E87-3A35-445F-B96B-0E6AA189056F}"/>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71C8824C-02B9-4774-8765-4716EF1940F8}"/>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4864DAA7-8144-42D5-9B5C-A2AB36B2C8E2}"/>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31031DA4-A62C-4B41-8D16-88DF8B1968B5}"/>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3BE1132D-2237-4EF7-83BC-CACE76E9C303}"/>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6102A13B-8444-4EA2-AAC9-2E483A375E68}"/>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D7A474B8-C31B-4FE3-8BDF-CF8538718199}"/>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BF2A55D4-B0B9-45BB-97DB-FFEA5B9617BD}"/>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98BAD1BA-A7A4-4C88-9773-2C61C413E5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4941AA21-C0E0-490F-A738-25B4AE4822B5}"/>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B4FE8432-0758-497F-AD2D-795B3EEB1240}"/>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07D6059A-CF7B-4124-B41B-61C0DD67FA8B}"/>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5625B85C-8DA3-4000-A9A1-065E3B7EAC12}"/>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190B85D2-6586-4B34-BBBF-D0B795E4A216}"/>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C635FC89-6183-46F2-86E0-9BB2F16234D2}"/>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DCA6BCF-0D25-407C-843B-14B386F41DE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0BE1AF07-9B99-450F-9ED5-4609BBA5090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AF32961D-81C7-443F-B7E7-42D2715184B2}"/>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108ACDC4-39E5-42A5-88CC-BF63BA9AAA5A}"/>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D2F9F001-533D-46F3-B448-C5E42390416E}"/>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4630AAED-9C85-4395-AD9A-20BB36C8C573}"/>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1C2B7CE2-90DF-4575-AACA-1E65EBA080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16BC5E27-F14E-456F-B347-5A8AC83FC4D0}"/>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0B9C80D-3ACA-40DA-812B-0E9BE52FAA84}"/>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389FA5C-2901-4BC0-A2C4-B40EF9047712}"/>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048A95D-7063-4402-AEE9-B7E76F881BA7}"/>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CAE115A5-F1F6-407A-87F2-CC9D8A584991}"/>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6B3D0D4F-39B3-428F-8906-CB9FA5A3E336}"/>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443FA10-811D-46BC-B1C0-17F2877F0D5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84744992-3FFE-4D7D-9116-E376B940744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107700B-79A6-43B1-A357-55E32013C84A}"/>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31059618-E737-4AB0-96FC-F9A3381EA961}"/>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F691307B-3387-4DDC-BBE6-ADA6F5EF04C9}"/>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CC43035-C24A-4D1D-A85E-7244666D33A2}"/>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1940F161-E035-4C3C-8A51-CDE426B64E47}"/>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CA8EB91-1B73-48F6-B576-F6CC2023922C}"/>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3E5B11ED-3ED8-43B7-9C37-2EE106682CC7}"/>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7BA2BF4A-4224-4351-A6D7-46EE24D93E38}"/>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7C8DEEBC-7746-4F24-8C91-363B4E124DE1}"/>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4A3E3632-F0C8-4949-8EE9-1E02CBDA1187}"/>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5C890D6F-4F59-43CB-ACCA-8CC043A80E93}"/>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8807B7F3-91BD-4955-AADF-7449100AC97A}"/>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96EEE3C-60B3-47E1-B43B-D8A35E7BB7DE}"/>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1D2BBB15-DA33-4097-B91C-697F75715AAB}"/>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604D3787-1067-4C11-860E-86C791C4C4F7}"/>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FBF84380-6C11-490B-A56C-463E4B9654BE}"/>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0B609BEE-104C-4B13-9338-799F246250EE}"/>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76D01CBD-C554-465D-BC2A-60404CAF3173}"/>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FA15EBBD-F6E7-4CFD-9D5B-BA856A70D5B3}"/>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EB049036-2D2A-45A3-A6A4-2897A015A645}"/>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5B21C3C2-6080-45FD-A592-BEF23AA04380}"/>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75CBABA8-81D6-4030-ABF7-D86FA47CCCC1}"/>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3CAEE734-463A-4CB9-9A10-8C9AB6366772}"/>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334140FB-2A3B-43BF-9668-45ADF409261C}"/>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CE80F525-093B-4C50-917E-6180E27C30AE}"/>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0AF85552-294D-4F49-8085-7BD253C143D6}"/>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CA4A574-B130-4BC8-818E-3BE63CAD0092}"/>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FEDE7534-5983-494C-B83A-50D6C9AEC1DD}"/>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2F3B1BA2-59FD-4650-91AE-A456D4EF9BCD}"/>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7561E28-87F0-4005-959E-8D84DD76D492}"/>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D3495976-6EF1-4791-A67D-30448CCD64F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9795820B-ACE4-4584-B9EB-A6554C049E70}"/>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C709B73D-7139-47A8-B265-1A83254F1D52}"/>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E22C6119-78DD-49DF-937B-0F74AEDEBC13}"/>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49E9F16-3563-44FE-8471-F04132E49448}"/>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87D64F71-C264-404B-A5BB-AA10CA91B526}"/>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891ACFB9-660D-40EA-A4E4-1B40AA331A37}"/>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4E5C9CD5-DB8D-44EF-9482-62EBCDA49466}"/>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A5FF9752-4B4C-476D-8B75-D03E6B225B64}"/>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94C2BCD-72FE-4E6F-8509-BD074040CD13}"/>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4D87FA44-057E-4BF7-AA9C-6EFD4EE3A26A}"/>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B1D6FE3E-F76D-4007-B444-09307243180D}"/>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DA50CC2-E3A3-4058-AA76-789D4C9367FE}"/>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4DAA187F-FFC5-41F5-854C-F38CBA98AD87}"/>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110FACD1-E4B9-4809-9457-FF4271C80A93}"/>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Freeform: Shape 432">
              <a:extLst>
                <a:ext uri="{FF2B5EF4-FFF2-40B4-BE49-F238E27FC236}">
                  <a16:creationId xmlns:a16="http://schemas.microsoft.com/office/drawing/2014/main" id="{22B81220-589F-4FFE-BB84-7C80009EC539}"/>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41F27BAF-183E-459E-9946-A924FB54354E}"/>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DFD45C9D-4722-4349-8940-D99CDBF249F7}"/>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630A568C-2032-46F9-BA8A-DEAD3F111AD0}"/>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BDFD9D9F-F584-439A-BEBA-09833ECC3C5E}"/>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D96F7615-B7C6-4780-93F9-EADC439F1985}"/>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33646B29-8F64-40A5-9644-6B5FD90796F8}"/>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482A2E5E-F27A-486A-BECC-8D7A91CF6B9A}"/>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3B84BF0-93D2-41BC-97AA-C8CB72AD3121}"/>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9C75416F-CEBB-44C9-A1FE-C214B058C3BB}"/>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7D3B312A-B5EF-4153-862D-9758BA183091}"/>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F72F5573-BE2D-4394-BC42-B2C249D7FB7C}"/>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2ECCC4D4-A05A-4143-8152-064E2726493B}"/>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CE4071-8F63-45DD-96AC-06E6C0CC4F5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127BB3C-7112-495D-A213-863B5EE70301}"/>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Freeform: Shape 447">
              <a:extLst>
                <a:ext uri="{FF2B5EF4-FFF2-40B4-BE49-F238E27FC236}">
                  <a16:creationId xmlns:a16="http://schemas.microsoft.com/office/drawing/2014/main" id="{73269870-9793-4C76-9B6E-803AD2806E7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Freeform: Shape 448">
              <a:extLst>
                <a:ext uri="{FF2B5EF4-FFF2-40B4-BE49-F238E27FC236}">
                  <a16:creationId xmlns:a16="http://schemas.microsoft.com/office/drawing/2014/main" id="{A80544F9-515C-4EE7-9260-931B2D388E9D}"/>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Freeform: Shape 449">
              <a:extLst>
                <a:ext uri="{FF2B5EF4-FFF2-40B4-BE49-F238E27FC236}">
                  <a16:creationId xmlns:a16="http://schemas.microsoft.com/office/drawing/2014/main" id="{58D36378-4CBA-4137-B08E-FA7BAD0F991F}"/>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Freeform: Shape 450">
              <a:extLst>
                <a:ext uri="{FF2B5EF4-FFF2-40B4-BE49-F238E27FC236}">
                  <a16:creationId xmlns:a16="http://schemas.microsoft.com/office/drawing/2014/main" id="{57D87EEB-07BF-45A5-9E63-5F87E5B49993}"/>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Freeform: Shape 451">
              <a:extLst>
                <a:ext uri="{FF2B5EF4-FFF2-40B4-BE49-F238E27FC236}">
                  <a16:creationId xmlns:a16="http://schemas.microsoft.com/office/drawing/2014/main" id="{2E3AA9CC-B7D9-469A-A128-2D9B5CF687B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Freeform: Shape 452">
              <a:extLst>
                <a:ext uri="{FF2B5EF4-FFF2-40B4-BE49-F238E27FC236}">
                  <a16:creationId xmlns:a16="http://schemas.microsoft.com/office/drawing/2014/main" id="{433FEBCD-57F9-4E5E-B0C7-1DB249463311}"/>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Freeform: Shape 453">
              <a:extLst>
                <a:ext uri="{FF2B5EF4-FFF2-40B4-BE49-F238E27FC236}">
                  <a16:creationId xmlns:a16="http://schemas.microsoft.com/office/drawing/2014/main" id="{3C657A12-5A5A-4C7E-AE7B-90C05CBDA22E}"/>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Freeform: Shape 454">
              <a:extLst>
                <a:ext uri="{FF2B5EF4-FFF2-40B4-BE49-F238E27FC236}">
                  <a16:creationId xmlns:a16="http://schemas.microsoft.com/office/drawing/2014/main" id="{E66BB2AA-6277-40C6-BA4A-D68AD4B16242}"/>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Shape 455">
              <a:extLst>
                <a:ext uri="{FF2B5EF4-FFF2-40B4-BE49-F238E27FC236}">
                  <a16:creationId xmlns:a16="http://schemas.microsoft.com/office/drawing/2014/main" id="{E521F76D-2920-453A-BD85-9D8492FE0E69}"/>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Shape 456">
              <a:extLst>
                <a:ext uri="{FF2B5EF4-FFF2-40B4-BE49-F238E27FC236}">
                  <a16:creationId xmlns:a16="http://schemas.microsoft.com/office/drawing/2014/main" id="{A759C6BE-930E-4AEA-A40C-49F2A45E0A58}"/>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Shape 457">
              <a:extLst>
                <a:ext uri="{FF2B5EF4-FFF2-40B4-BE49-F238E27FC236}">
                  <a16:creationId xmlns:a16="http://schemas.microsoft.com/office/drawing/2014/main" id="{BE3D77B9-BE3A-49D1-BB17-53C50DC03268}"/>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D93F78E7-70BD-4AA1-8609-0E0456360D34}"/>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Shape 459">
              <a:extLst>
                <a:ext uri="{FF2B5EF4-FFF2-40B4-BE49-F238E27FC236}">
                  <a16:creationId xmlns:a16="http://schemas.microsoft.com/office/drawing/2014/main" id="{95E0EC73-7289-4F16-B243-6F4C5D883451}"/>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Shape 460">
              <a:extLst>
                <a:ext uri="{FF2B5EF4-FFF2-40B4-BE49-F238E27FC236}">
                  <a16:creationId xmlns:a16="http://schemas.microsoft.com/office/drawing/2014/main" id="{1DEAE078-FA29-49FC-BD08-81A5FF293667}"/>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Shape 461">
              <a:extLst>
                <a:ext uri="{FF2B5EF4-FFF2-40B4-BE49-F238E27FC236}">
                  <a16:creationId xmlns:a16="http://schemas.microsoft.com/office/drawing/2014/main" id="{F5CF24A3-C52C-4426-A89E-0EB1E1249C61}"/>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Shape 462">
              <a:extLst>
                <a:ext uri="{FF2B5EF4-FFF2-40B4-BE49-F238E27FC236}">
                  <a16:creationId xmlns:a16="http://schemas.microsoft.com/office/drawing/2014/main" id="{1E5E1EB1-2842-4F5D-A1EA-1FA357D8B1DE}"/>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Shape 463">
              <a:extLst>
                <a:ext uri="{FF2B5EF4-FFF2-40B4-BE49-F238E27FC236}">
                  <a16:creationId xmlns:a16="http://schemas.microsoft.com/office/drawing/2014/main" id="{9F56102C-7C71-41E3-ABB5-375BEB5BB6C6}"/>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Shape 464">
              <a:extLst>
                <a:ext uri="{FF2B5EF4-FFF2-40B4-BE49-F238E27FC236}">
                  <a16:creationId xmlns:a16="http://schemas.microsoft.com/office/drawing/2014/main" id="{8C57C4ED-36D5-4A87-8098-48417E745813}"/>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Shape 465">
              <a:extLst>
                <a:ext uri="{FF2B5EF4-FFF2-40B4-BE49-F238E27FC236}">
                  <a16:creationId xmlns:a16="http://schemas.microsoft.com/office/drawing/2014/main" id="{74E34C65-FC26-44F8-9D32-8436E7238351}"/>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Shape 466">
              <a:extLst>
                <a:ext uri="{FF2B5EF4-FFF2-40B4-BE49-F238E27FC236}">
                  <a16:creationId xmlns:a16="http://schemas.microsoft.com/office/drawing/2014/main" id="{A9A599E3-A14B-47B0-91AC-E7FBC15D8C9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Shape 467">
              <a:extLst>
                <a:ext uri="{FF2B5EF4-FFF2-40B4-BE49-F238E27FC236}">
                  <a16:creationId xmlns:a16="http://schemas.microsoft.com/office/drawing/2014/main" id="{E873C7DF-9AE3-452A-B8D4-E5A85D41DB16}"/>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Shape 468">
              <a:extLst>
                <a:ext uri="{FF2B5EF4-FFF2-40B4-BE49-F238E27FC236}">
                  <a16:creationId xmlns:a16="http://schemas.microsoft.com/office/drawing/2014/main" id="{12514280-A58D-4A40-B79F-DDBCC16A880E}"/>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Shape 469">
              <a:extLst>
                <a:ext uri="{FF2B5EF4-FFF2-40B4-BE49-F238E27FC236}">
                  <a16:creationId xmlns:a16="http://schemas.microsoft.com/office/drawing/2014/main" id="{C03198F6-365A-471B-9D04-FD4A590DA40C}"/>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Shape 470">
              <a:extLst>
                <a:ext uri="{FF2B5EF4-FFF2-40B4-BE49-F238E27FC236}">
                  <a16:creationId xmlns:a16="http://schemas.microsoft.com/office/drawing/2014/main" id="{6A1B51CD-CDD6-4CC6-AA28-30C185C7DCDA}"/>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Shape 471">
              <a:extLst>
                <a:ext uri="{FF2B5EF4-FFF2-40B4-BE49-F238E27FC236}">
                  <a16:creationId xmlns:a16="http://schemas.microsoft.com/office/drawing/2014/main" id="{B197F10C-4D81-49C4-8BCC-ED8FC6661535}"/>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Shape 472">
              <a:extLst>
                <a:ext uri="{FF2B5EF4-FFF2-40B4-BE49-F238E27FC236}">
                  <a16:creationId xmlns:a16="http://schemas.microsoft.com/office/drawing/2014/main" id="{753A3CAD-4EE0-4512-ABA7-72A5497483FE}"/>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Shape 473">
              <a:extLst>
                <a:ext uri="{FF2B5EF4-FFF2-40B4-BE49-F238E27FC236}">
                  <a16:creationId xmlns:a16="http://schemas.microsoft.com/office/drawing/2014/main" id="{EFB5D4A7-6B46-4E42-8362-5C864852A20A}"/>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Shape 474">
              <a:extLst>
                <a:ext uri="{FF2B5EF4-FFF2-40B4-BE49-F238E27FC236}">
                  <a16:creationId xmlns:a16="http://schemas.microsoft.com/office/drawing/2014/main" id="{F0F55103-8CA8-4A2B-AACF-D470F02CED36}"/>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Shape 475">
              <a:extLst>
                <a:ext uri="{FF2B5EF4-FFF2-40B4-BE49-F238E27FC236}">
                  <a16:creationId xmlns:a16="http://schemas.microsoft.com/office/drawing/2014/main" id="{5E56813F-D7C8-4E25-8C76-E77E8A52E29D}"/>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Shape 476">
              <a:extLst>
                <a:ext uri="{FF2B5EF4-FFF2-40B4-BE49-F238E27FC236}">
                  <a16:creationId xmlns:a16="http://schemas.microsoft.com/office/drawing/2014/main" id="{0BFB9B46-4E99-4B99-8283-38346A10DBC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Shape 477">
              <a:extLst>
                <a:ext uri="{FF2B5EF4-FFF2-40B4-BE49-F238E27FC236}">
                  <a16:creationId xmlns:a16="http://schemas.microsoft.com/office/drawing/2014/main" id="{F7226AD5-AF71-41EA-A23B-3B5D08DD49B0}"/>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Shape 478">
              <a:extLst>
                <a:ext uri="{FF2B5EF4-FFF2-40B4-BE49-F238E27FC236}">
                  <a16:creationId xmlns:a16="http://schemas.microsoft.com/office/drawing/2014/main" id="{5E5EEC2B-65E6-4232-81D7-20B888EF438B}"/>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Shape 479">
              <a:extLst>
                <a:ext uri="{FF2B5EF4-FFF2-40B4-BE49-F238E27FC236}">
                  <a16:creationId xmlns:a16="http://schemas.microsoft.com/office/drawing/2014/main" id="{119683FD-ECF2-4296-871C-C5AC31CD584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Shape 480">
              <a:extLst>
                <a:ext uri="{FF2B5EF4-FFF2-40B4-BE49-F238E27FC236}">
                  <a16:creationId xmlns:a16="http://schemas.microsoft.com/office/drawing/2014/main" id="{F482A944-7096-4333-B0C6-7E0C7A35570A}"/>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Shape 481">
              <a:extLst>
                <a:ext uri="{FF2B5EF4-FFF2-40B4-BE49-F238E27FC236}">
                  <a16:creationId xmlns:a16="http://schemas.microsoft.com/office/drawing/2014/main" id="{B5903646-460C-4F99-88DD-E6B478BA358C}"/>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Shape 482">
              <a:extLst>
                <a:ext uri="{FF2B5EF4-FFF2-40B4-BE49-F238E27FC236}">
                  <a16:creationId xmlns:a16="http://schemas.microsoft.com/office/drawing/2014/main" id="{AA497F21-073E-438D-A941-F40D0A529047}"/>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Shape 483">
              <a:extLst>
                <a:ext uri="{FF2B5EF4-FFF2-40B4-BE49-F238E27FC236}">
                  <a16:creationId xmlns:a16="http://schemas.microsoft.com/office/drawing/2014/main" id="{EB5677DA-11C2-4A77-8B78-2EF682450897}"/>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6F433733-DE75-46CC-A020-81239AF1E3BC}"/>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A3FF327B-E7CE-4C22-AE26-EA4BAD9CBD1C}"/>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9ECB5E0D-838A-4024-8F70-92CB35AA3BFD}"/>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Shape 487">
              <a:extLst>
                <a:ext uri="{FF2B5EF4-FFF2-40B4-BE49-F238E27FC236}">
                  <a16:creationId xmlns:a16="http://schemas.microsoft.com/office/drawing/2014/main" id="{89673997-45A2-478F-A4B5-932ADAB701FC}"/>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Shape 488">
              <a:extLst>
                <a:ext uri="{FF2B5EF4-FFF2-40B4-BE49-F238E27FC236}">
                  <a16:creationId xmlns:a16="http://schemas.microsoft.com/office/drawing/2014/main" id="{AB748F8F-228D-4F49-8321-CF8753BD54AE}"/>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Shape 489">
              <a:extLst>
                <a:ext uri="{FF2B5EF4-FFF2-40B4-BE49-F238E27FC236}">
                  <a16:creationId xmlns:a16="http://schemas.microsoft.com/office/drawing/2014/main" id="{6D0870F4-7597-4BF3-9415-82080716B38C}"/>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Shape 490">
              <a:extLst>
                <a:ext uri="{FF2B5EF4-FFF2-40B4-BE49-F238E27FC236}">
                  <a16:creationId xmlns:a16="http://schemas.microsoft.com/office/drawing/2014/main" id="{7EF031B4-B848-4DDC-85F3-A28FB38EA2E7}"/>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Shape 491">
              <a:extLst>
                <a:ext uri="{FF2B5EF4-FFF2-40B4-BE49-F238E27FC236}">
                  <a16:creationId xmlns:a16="http://schemas.microsoft.com/office/drawing/2014/main" id="{5A4B14BD-213A-4866-921D-0BEED2F0F172}"/>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Shape 492">
              <a:extLst>
                <a:ext uri="{FF2B5EF4-FFF2-40B4-BE49-F238E27FC236}">
                  <a16:creationId xmlns:a16="http://schemas.microsoft.com/office/drawing/2014/main" id="{A996A0E2-0190-4E5A-8F83-C13AF7AE8CE5}"/>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Shape 493">
              <a:extLst>
                <a:ext uri="{FF2B5EF4-FFF2-40B4-BE49-F238E27FC236}">
                  <a16:creationId xmlns:a16="http://schemas.microsoft.com/office/drawing/2014/main" id="{B81D6F46-00D1-40C7-AC3A-4163E942C18E}"/>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Shape 494">
              <a:extLst>
                <a:ext uri="{FF2B5EF4-FFF2-40B4-BE49-F238E27FC236}">
                  <a16:creationId xmlns:a16="http://schemas.microsoft.com/office/drawing/2014/main" id="{A765DD86-4173-4989-BBC8-2C434BB32935}"/>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Shape 495">
              <a:extLst>
                <a:ext uri="{FF2B5EF4-FFF2-40B4-BE49-F238E27FC236}">
                  <a16:creationId xmlns:a16="http://schemas.microsoft.com/office/drawing/2014/main" id="{2E7B12A5-DD0A-497F-AAC5-D04D3D369CD9}"/>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1C2F0D7E-1A26-4E92-91CB-377DEFBBF900}"/>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4A5131A0-94EA-4E43-86FC-7B05FC29115B}"/>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4D9FC214-F78D-4585-A744-A8B08174FF99}"/>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908B8914-661B-4813-A09F-961246E173B0}"/>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042B48-36A0-46F8-826F-59930DE28205}"/>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498BE8D4-CA00-4EEC-B96D-31BEA8E251C5}"/>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AA136520-2FB4-49B5-A635-E68E271FE7FC}"/>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BF8B7532-0F0B-4408-96E9-080AFCDA5BFC}"/>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Shape 504">
              <a:extLst>
                <a:ext uri="{FF2B5EF4-FFF2-40B4-BE49-F238E27FC236}">
                  <a16:creationId xmlns:a16="http://schemas.microsoft.com/office/drawing/2014/main" id="{BEC073FD-B745-4369-A381-696587886363}"/>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BAA667B0-846A-430A-8DB1-F0210FD6415B}"/>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Shape 506">
              <a:extLst>
                <a:ext uri="{FF2B5EF4-FFF2-40B4-BE49-F238E27FC236}">
                  <a16:creationId xmlns:a16="http://schemas.microsoft.com/office/drawing/2014/main" id="{517E440F-E6BA-4BB5-8940-030575704501}"/>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CDEC83B2-6860-47AA-8CF0-0D73ECB9E3C4}"/>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Shape 508">
              <a:extLst>
                <a:ext uri="{FF2B5EF4-FFF2-40B4-BE49-F238E27FC236}">
                  <a16:creationId xmlns:a16="http://schemas.microsoft.com/office/drawing/2014/main" id="{1850A07A-F037-4BEE-9096-462CBEDF04C7}"/>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Shape 509">
              <a:extLst>
                <a:ext uri="{FF2B5EF4-FFF2-40B4-BE49-F238E27FC236}">
                  <a16:creationId xmlns:a16="http://schemas.microsoft.com/office/drawing/2014/main" id="{B32CABF5-D235-43AC-B36D-6D2CA453A94B}"/>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Shape 510">
              <a:extLst>
                <a:ext uri="{FF2B5EF4-FFF2-40B4-BE49-F238E27FC236}">
                  <a16:creationId xmlns:a16="http://schemas.microsoft.com/office/drawing/2014/main" id="{BB721C31-438B-479C-A565-C4431A7A4D3D}"/>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Shape 511">
              <a:extLst>
                <a:ext uri="{FF2B5EF4-FFF2-40B4-BE49-F238E27FC236}">
                  <a16:creationId xmlns:a16="http://schemas.microsoft.com/office/drawing/2014/main" id="{EF46E38B-F157-4DDC-87BE-2057A9E6BE7D}"/>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Shape 512">
              <a:extLst>
                <a:ext uri="{FF2B5EF4-FFF2-40B4-BE49-F238E27FC236}">
                  <a16:creationId xmlns:a16="http://schemas.microsoft.com/office/drawing/2014/main" id="{8FB17FA9-0181-4CF1-B060-013FB653FE14}"/>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Shape 513">
              <a:extLst>
                <a:ext uri="{FF2B5EF4-FFF2-40B4-BE49-F238E27FC236}">
                  <a16:creationId xmlns:a16="http://schemas.microsoft.com/office/drawing/2014/main" id="{C22CBCDC-6D13-4F18-B40B-52DF5CA66102}"/>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Shape 514">
              <a:extLst>
                <a:ext uri="{FF2B5EF4-FFF2-40B4-BE49-F238E27FC236}">
                  <a16:creationId xmlns:a16="http://schemas.microsoft.com/office/drawing/2014/main" id="{F5B05005-01C1-40C7-AF08-40DE43E329B3}"/>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Shape 515">
              <a:extLst>
                <a:ext uri="{FF2B5EF4-FFF2-40B4-BE49-F238E27FC236}">
                  <a16:creationId xmlns:a16="http://schemas.microsoft.com/office/drawing/2014/main" id="{ED9D103F-9192-4A69-A959-3FB96C25D18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Shape 516">
              <a:extLst>
                <a:ext uri="{FF2B5EF4-FFF2-40B4-BE49-F238E27FC236}">
                  <a16:creationId xmlns:a16="http://schemas.microsoft.com/office/drawing/2014/main" id="{1E9E5E73-2CA2-4DE8-AC04-23A1D20B2C21}"/>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Shape 517">
              <a:extLst>
                <a:ext uri="{FF2B5EF4-FFF2-40B4-BE49-F238E27FC236}">
                  <a16:creationId xmlns:a16="http://schemas.microsoft.com/office/drawing/2014/main" id="{A7A39E3D-8863-46CE-A6AC-0DC0EBB62EC7}"/>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Shape 518">
              <a:extLst>
                <a:ext uri="{FF2B5EF4-FFF2-40B4-BE49-F238E27FC236}">
                  <a16:creationId xmlns:a16="http://schemas.microsoft.com/office/drawing/2014/main" id="{72861F0A-E4E1-4F35-93B4-D6148F500A48}"/>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Shape 519">
              <a:extLst>
                <a:ext uri="{FF2B5EF4-FFF2-40B4-BE49-F238E27FC236}">
                  <a16:creationId xmlns:a16="http://schemas.microsoft.com/office/drawing/2014/main" id="{1A6BEC6B-8BE8-42A4-B905-795A4E16528B}"/>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Shape 520">
              <a:extLst>
                <a:ext uri="{FF2B5EF4-FFF2-40B4-BE49-F238E27FC236}">
                  <a16:creationId xmlns:a16="http://schemas.microsoft.com/office/drawing/2014/main" id="{5109CC1E-123E-45AF-99EF-CCD49EFE0CD6}"/>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Shape 521">
              <a:extLst>
                <a:ext uri="{FF2B5EF4-FFF2-40B4-BE49-F238E27FC236}">
                  <a16:creationId xmlns:a16="http://schemas.microsoft.com/office/drawing/2014/main" id="{88605D8D-0AEE-4860-A6A4-A793BA1471D7}"/>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Shape 522">
              <a:extLst>
                <a:ext uri="{FF2B5EF4-FFF2-40B4-BE49-F238E27FC236}">
                  <a16:creationId xmlns:a16="http://schemas.microsoft.com/office/drawing/2014/main" id="{7EF09E5A-7BF7-48A3-8849-E0F002816330}"/>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Shape 523">
              <a:extLst>
                <a:ext uri="{FF2B5EF4-FFF2-40B4-BE49-F238E27FC236}">
                  <a16:creationId xmlns:a16="http://schemas.microsoft.com/office/drawing/2014/main" id="{95200D7C-40D4-4B76-B8F4-6E103C8826E7}"/>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Shape 524">
              <a:extLst>
                <a:ext uri="{FF2B5EF4-FFF2-40B4-BE49-F238E27FC236}">
                  <a16:creationId xmlns:a16="http://schemas.microsoft.com/office/drawing/2014/main" id="{9F53D654-7791-41FC-B561-E007D81C659E}"/>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Graphic 4">
            <a:extLst>
              <a:ext uri="{FF2B5EF4-FFF2-40B4-BE49-F238E27FC236}">
                <a16:creationId xmlns:a16="http://schemas.microsoft.com/office/drawing/2014/main" id="{7EFF8336-F13B-4CD8-B72A-B6342BCCCD7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988" y="717798"/>
            <a:ext cx="822099" cy="291579"/>
          </a:xfrm>
          <a:prstGeom prst="rect">
            <a:avLst/>
          </a:prstGeom>
        </p:spPr>
      </p:pic>
      <p:pic>
        <p:nvPicPr>
          <p:cNvPr id="6" name="Picture 5">
            <a:extLst>
              <a:ext uri="{FF2B5EF4-FFF2-40B4-BE49-F238E27FC236}">
                <a16:creationId xmlns:a16="http://schemas.microsoft.com/office/drawing/2014/main" id="{4B020F1A-0064-44E5-843B-77ABDB13C2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8959" y="662395"/>
            <a:ext cx="368976" cy="402387"/>
          </a:xfrm>
          <a:prstGeom prst="rect">
            <a:avLst/>
          </a:prstGeom>
        </p:spPr>
      </p:pic>
      <p:pic>
        <p:nvPicPr>
          <p:cNvPr id="7" name="Picture 6">
            <a:extLst>
              <a:ext uri="{FF2B5EF4-FFF2-40B4-BE49-F238E27FC236}">
                <a16:creationId xmlns:a16="http://schemas.microsoft.com/office/drawing/2014/main" id="{BAD66C05-BA48-46C9-A9C4-914C2054A0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6478" y="716629"/>
            <a:ext cx="814754" cy="293916"/>
          </a:xfrm>
          <a:prstGeom prst="rect">
            <a:avLst/>
          </a:prstGeom>
        </p:spPr>
      </p:pic>
      <p:pic>
        <p:nvPicPr>
          <p:cNvPr id="8" name="Picture 7">
            <a:extLst>
              <a:ext uri="{FF2B5EF4-FFF2-40B4-BE49-F238E27FC236}">
                <a16:creationId xmlns:a16="http://schemas.microsoft.com/office/drawing/2014/main" id="{3F62AA71-16B6-4100-B54E-F01C891139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9354" y="742719"/>
            <a:ext cx="769824" cy="241737"/>
          </a:xfrm>
          <a:prstGeom prst="rect">
            <a:avLst/>
          </a:prstGeom>
        </p:spPr>
      </p:pic>
      <p:pic>
        <p:nvPicPr>
          <p:cNvPr id="9" name="Picture 8">
            <a:extLst>
              <a:ext uri="{FF2B5EF4-FFF2-40B4-BE49-F238E27FC236}">
                <a16:creationId xmlns:a16="http://schemas.microsoft.com/office/drawing/2014/main" id="{694ED905-95E4-4F9B-8632-B4BD096C9F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09744" y="772470"/>
            <a:ext cx="769861" cy="182235"/>
          </a:xfrm>
          <a:prstGeom prst="rect">
            <a:avLst/>
          </a:prstGeom>
        </p:spPr>
      </p:pic>
      <p:pic>
        <p:nvPicPr>
          <p:cNvPr id="10" name="Picture 9">
            <a:extLst>
              <a:ext uri="{FF2B5EF4-FFF2-40B4-BE49-F238E27FC236}">
                <a16:creationId xmlns:a16="http://schemas.microsoft.com/office/drawing/2014/main" id="{EBFC11A0-C604-4463-B5CF-9A0FAC58CF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14805" y="798492"/>
            <a:ext cx="840558" cy="130191"/>
          </a:xfrm>
          <a:prstGeom prst="rect">
            <a:avLst/>
          </a:prstGeom>
        </p:spPr>
      </p:pic>
      <p:pic>
        <p:nvPicPr>
          <p:cNvPr id="11" name="Picture 10">
            <a:extLst>
              <a:ext uri="{FF2B5EF4-FFF2-40B4-BE49-F238E27FC236}">
                <a16:creationId xmlns:a16="http://schemas.microsoft.com/office/drawing/2014/main" id="{70702A61-F838-4DEC-8CCF-D441E6C371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4089" y="748465"/>
            <a:ext cx="802808" cy="230246"/>
          </a:xfrm>
          <a:prstGeom prst="rect">
            <a:avLst/>
          </a:prstGeom>
        </p:spPr>
      </p:pic>
      <p:pic>
        <p:nvPicPr>
          <p:cNvPr id="12" name="Picture 11">
            <a:extLst>
              <a:ext uri="{FF2B5EF4-FFF2-40B4-BE49-F238E27FC236}">
                <a16:creationId xmlns:a16="http://schemas.microsoft.com/office/drawing/2014/main" id="{CEBBB279-2C35-4462-B087-6C2D542597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97483" y="770647"/>
            <a:ext cx="836839" cy="185882"/>
          </a:xfrm>
          <a:prstGeom prst="rect">
            <a:avLst/>
          </a:prstGeom>
        </p:spPr>
      </p:pic>
      <p:pic>
        <p:nvPicPr>
          <p:cNvPr id="13" name="Picture 12">
            <a:extLst>
              <a:ext uri="{FF2B5EF4-FFF2-40B4-BE49-F238E27FC236}">
                <a16:creationId xmlns:a16="http://schemas.microsoft.com/office/drawing/2014/main" id="{A4574CFC-4DB9-4545-A319-76A23C0B5F3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6941" y="698810"/>
            <a:ext cx="838740" cy="329555"/>
          </a:xfrm>
          <a:prstGeom prst="rect">
            <a:avLst/>
          </a:prstGeom>
        </p:spPr>
      </p:pic>
      <p:pic>
        <p:nvPicPr>
          <p:cNvPr id="14" name="Picture 13">
            <a:extLst>
              <a:ext uri="{FF2B5EF4-FFF2-40B4-BE49-F238E27FC236}">
                <a16:creationId xmlns:a16="http://schemas.microsoft.com/office/drawing/2014/main" id="{E116FE14-7E9F-4193-AEAC-19BC08FC915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29507" y="704134"/>
            <a:ext cx="734426" cy="318908"/>
          </a:xfrm>
          <a:prstGeom prst="rect">
            <a:avLst/>
          </a:prstGeom>
        </p:spPr>
      </p:pic>
      <p:pic>
        <p:nvPicPr>
          <p:cNvPr id="15" name="Picture 14">
            <a:extLst>
              <a:ext uri="{FF2B5EF4-FFF2-40B4-BE49-F238E27FC236}">
                <a16:creationId xmlns:a16="http://schemas.microsoft.com/office/drawing/2014/main" id="{84B76C32-DB87-4273-9772-529E98C31C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67302" y="716554"/>
            <a:ext cx="539651" cy="294067"/>
          </a:xfrm>
          <a:prstGeom prst="rect">
            <a:avLst/>
          </a:prstGeom>
        </p:spPr>
      </p:pic>
      <p:pic>
        <p:nvPicPr>
          <p:cNvPr id="16" name="Picture 15">
            <a:extLst>
              <a:ext uri="{FF2B5EF4-FFF2-40B4-BE49-F238E27FC236}">
                <a16:creationId xmlns:a16="http://schemas.microsoft.com/office/drawing/2014/main" id="{9DC37049-8546-4B6F-B64A-792F869FF9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5662" y="765508"/>
            <a:ext cx="664316" cy="203228"/>
          </a:xfrm>
          <a:prstGeom prst="rect">
            <a:avLst/>
          </a:prstGeom>
        </p:spPr>
      </p:pic>
      <p:pic>
        <p:nvPicPr>
          <p:cNvPr id="17" name="Picture 16">
            <a:extLst>
              <a:ext uri="{FF2B5EF4-FFF2-40B4-BE49-F238E27FC236}">
                <a16:creationId xmlns:a16="http://schemas.microsoft.com/office/drawing/2014/main" id="{9E485948-DB90-4D38-BA36-0B13DA8C12E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410" y="1275237"/>
            <a:ext cx="687834" cy="310806"/>
          </a:xfrm>
          <a:prstGeom prst="rect">
            <a:avLst/>
          </a:prstGeom>
        </p:spPr>
      </p:pic>
      <p:pic>
        <p:nvPicPr>
          <p:cNvPr id="18" name="Picture 17">
            <a:extLst>
              <a:ext uri="{FF2B5EF4-FFF2-40B4-BE49-F238E27FC236}">
                <a16:creationId xmlns:a16="http://schemas.microsoft.com/office/drawing/2014/main" id="{113D7636-1BB0-4AE2-ADB3-E744369740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3547" y="1310378"/>
            <a:ext cx="719150" cy="277713"/>
          </a:xfrm>
          <a:prstGeom prst="rect">
            <a:avLst/>
          </a:prstGeom>
        </p:spPr>
      </p:pic>
      <p:pic>
        <p:nvPicPr>
          <p:cNvPr id="19" name="Picture 18">
            <a:extLst>
              <a:ext uri="{FF2B5EF4-FFF2-40B4-BE49-F238E27FC236}">
                <a16:creationId xmlns:a16="http://schemas.microsoft.com/office/drawing/2014/main" id="{00B81526-C229-41F8-9785-3416A1967EA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77100" y="4857197"/>
            <a:ext cx="717046" cy="257311"/>
          </a:xfrm>
          <a:prstGeom prst="rect">
            <a:avLst/>
          </a:prstGeom>
        </p:spPr>
      </p:pic>
      <p:pic>
        <p:nvPicPr>
          <p:cNvPr id="20" name="Picture 19">
            <a:extLst>
              <a:ext uri="{FF2B5EF4-FFF2-40B4-BE49-F238E27FC236}">
                <a16:creationId xmlns:a16="http://schemas.microsoft.com/office/drawing/2014/main" id="{0569A496-251B-45EF-AD7E-0962148D81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13697" y="3089716"/>
            <a:ext cx="745018" cy="218507"/>
          </a:xfrm>
          <a:prstGeom prst="rect">
            <a:avLst/>
          </a:prstGeom>
        </p:spPr>
      </p:pic>
      <p:pic>
        <p:nvPicPr>
          <p:cNvPr id="21" name="Picture 20">
            <a:extLst>
              <a:ext uri="{FF2B5EF4-FFF2-40B4-BE49-F238E27FC236}">
                <a16:creationId xmlns:a16="http://schemas.microsoft.com/office/drawing/2014/main" id="{C14F62DA-A959-40C2-B74B-F79E2899454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68947" y="3142166"/>
            <a:ext cx="503476" cy="113608"/>
          </a:xfrm>
          <a:prstGeom prst="rect">
            <a:avLst/>
          </a:prstGeom>
        </p:spPr>
      </p:pic>
      <p:pic>
        <p:nvPicPr>
          <p:cNvPr id="22" name="Picture 21">
            <a:extLst>
              <a:ext uri="{FF2B5EF4-FFF2-40B4-BE49-F238E27FC236}">
                <a16:creationId xmlns:a16="http://schemas.microsoft.com/office/drawing/2014/main" id="{2ABAEDDC-E611-4338-AA7C-A66FB84D13D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501332" y="2416560"/>
            <a:ext cx="721377" cy="410498"/>
          </a:xfrm>
          <a:prstGeom prst="rect">
            <a:avLst/>
          </a:prstGeom>
        </p:spPr>
      </p:pic>
      <p:pic>
        <p:nvPicPr>
          <p:cNvPr id="23" name="Picture 22">
            <a:extLst>
              <a:ext uri="{FF2B5EF4-FFF2-40B4-BE49-F238E27FC236}">
                <a16:creationId xmlns:a16="http://schemas.microsoft.com/office/drawing/2014/main" id="{9F12493D-3A64-4BC0-977B-85FB92D8F79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11907" y="1994643"/>
            <a:ext cx="799344" cy="90409"/>
          </a:xfrm>
          <a:prstGeom prst="rect">
            <a:avLst/>
          </a:prstGeom>
        </p:spPr>
      </p:pic>
      <p:pic>
        <p:nvPicPr>
          <p:cNvPr id="24" name="Picture 23">
            <a:extLst>
              <a:ext uri="{FF2B5EF4-FFF2-40B4-BE49-F238E27FC236}">
                <a16:creationId xmlns:a16="http://schemas.microsoft.com/office/drawing/2014/main" id="{A22C372B-E28A-465B-8A9C-CA59302225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439800" y="1377207"/>
            <a:ext cx="646081" cy="124903"/>
          </a:xfrm>
          <a:prstGeom prst="rect">
            <a:avLst/>
          </a:prstGeom>
          <a:noFill/>
        </p:spPr>
      </p:pic>
      <p:pic>
        <p:nvPicPr>
          <p:cNvPr id="25" name="Picture 24">
            <a:extLst>
              <a:ext uri="{FF2B5EF4-FFF2-40B4-BE49-F238E27FC236}">
                <a16:creationId xmlns:a16="http://schemas.microsoft.com/office/drawing/2014/main" id="{618927ED-ADE1-4A4F-82B3-30A7C7DD07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260373" y="1986094"/>
            <a:ext cx="831753" cy="154799"/>
          </a:xfrm>
          <a:prstGeom prst="rect">
            <a:avLst/>
          </a:prstGeom>
        </p:spPr>
      </p:pic>
      <p:pic>
        <p:nvPicPr>
          <p:cNvPr id="26" name="Picture 25">
            <a:extLst>
              <a:ext uri="{FF2B5EF4-FFF2-40B4-BE49-F238E27FC236}">
                <a16:creationId xmlns:a16="http://schemas.microsoft.com/office/drawing/2014/main" id="{3396B817-57BE-4096-8422-168C7B49CB7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3662" y="1982670"/>
            <a:ext cx="774692" cy="133309"/>
          </a:xfrm>
          <a:prstGeom prst="rect">
            <a:avLst/>
          </a:prstGeom>
        </p:spPr>
      </p:pic>
      <p:pic>
        <p:nvPicPr>
          <p:cNvPr id="27" name="Picture 26">
            <a:extLst>
              <a:ext uri="{FF2B5EF4-FFF2-40B4-BE49-F238E27FC236}">
                <a16:creationId xmlns:a16="http://schemas.microsoft.com/office/drawing/2014/main" id="{6367BFF7-C8D9-47B0-8560-447B2DD40C5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828603" y="1878473"/>
            <a:ext cx="696988" cy="322749"/>
          </a:xfrm>
          <a:prstGeom prst="rect">
            <a:avLst/>
          </a:prstGeom>
        </p:spPr>
      </p:pic>
      <p:pic>
        <p:nvPicPr>
          <p:cNvPr id="28" name="Picture 27">
            <a:extLst>
              <a:ext uri="{FF2B5EF4-FFF2-40B4-BE49-F238E27FC236}">
                <a16:creationId xmlns:a16="http://schemas.microsoft.com/office/drawing/2014/main" id="{E7ADB4DB-C286-4B0D-8D6D-97015D3344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89640" y="1984265"/>
            <a:ext cx="712837" cy="111166"/>
          </a:xfrm>
          <a:prstGeom prst="rect">
            <a:avLst/>
          </a:prstGeom>
        </p:spPr>
      </p:pic>
      <p:pic>
        <p:nvPicPr>
          <p:cNvPr id="29" name="Picture 28">
            <a:extLst>
              <a:ext uri="{FF2B5EF4-FFF2-40B4-BE49-F238E27FC236}">
                <a16:creationId xmlns:a16="http://schemas.microsoft.com/office/drawing/2014/main" id="{E86721BE-82F0-4242-B9E7-65F57FBE5AFF}"/>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03897" y="1923169"/>
            <a:ext cx="840595" cy="274738"/>
          </a:xfrm>
          <a:prstGeom prst="rect">
            <a:avLst/>
          </a:prstGeom>
        </p:spPr>
      </p:pic>
      <p:pic>
        <p:nvPicPr>
          <p:cNvPr id="30" name="Picture 29">
            <a:extLst>
              <a:ext uri="{FF2B5EF4-FFF2-40B4-BE49-F238E27FC236}">
                <a16:creationId xmlns:a16="http://schemas.microsoft.com/office/drawing/2014/main" id="{3BA63095-1234-423A-BE97-44FF5305734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734758" y="3712201"/>
            <a:ext cx="782101" cy="165540"/>
          </a:xfrm>
          <a:prstGeom prst="rect">
            <a:avLst/>
          </a:prstGeom>
        </p:spPr>
      </p:pic>
      <p:pic>
        <p:nvPicPr>
          <p:cNvPr id="31" name="Picture 30">
            <a:extLst>
              <a:ext uri="{FF2B5EF4-FFF2-40B4-BE49-F238E27FC236}">
                <a16:creationId xmlns:a16="http://schemas.microsoft.com/office/drawing/2014/main" id="{B92104B2-8D80-4061-8CEF-F29DC4D6FB3A}"/>
              </a:ext>
            </a:extLst>
          </p:cNvPr>
          <p:cNvPicPr>
            <a:picLocks noChangeAspect="1"/>
          </p:cNvPicPr>
          <p:nvPr/>
        </p:nvPicPr>
        <p:blipFill>
          <a:blip r:embed="rId29"/>
          <a:stretch>
            <a:fillRect/>
          </a:stretch>
        </p:blipFill>
        <p:spPr>
          <a:xfrm>
            <a:off x="3816747" y="2505561"/>
            <a:ext cx="601354" cy="385239"/>
          </a:xfrm>
          <a:prstGeom prst="rect">
            <a:avLst/>
          </a:prstGeom>
        </p:spPr>
      </p:pic>
      <p:pic>
        <p:nvPicPr>
          <p:cNvPr id="32" name="Picture 31">
            <a:extLst>
              <a:ext uri="{FF2B5EF4-FFF2-40B4-BE49-F238E27FC236}">
                <a16:creationId xmlns:a16="http://schemas.microsoft.com/office/drawing/2014/main" id="{CC33C502-1E52-4D86-8BD7-6812BC134D8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16906" y="2598569"/>
            <a:ext cx="469995" cy="199225"/>
          </a:xfrm>
          <a:prstGeom prst="rect">
            <a:avLst/>
          </a:prstGeom>
        </p:spPr>
      </p:pic>
      <p:pic>
        <p:nvPicPr>
          <p:cNvPr id="33" name="Picture 32">
            <a:extLst>
              <a:ext uri="{FF2B5EF4-FFF2-40B4-BE49-F238E27FC236}">
                <a16:creationId xmlns:a16="http://schemas.microsoft.com/office/drawing/2014/main" id="{7C5983D0-BFFC-4FCD-8E1C-101303E7B857}"/>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572785" y="2560343"/>
            <a:ext cx="716390" cy="122933"/>
          </a:xfrm>
          <a:prstGeom prst="rect">
            <a:avLst/>
          </a:prstGeom>
        </p:spPr>
      </p:pic>
      <p:pic>
        <p:nvPicPr>
          <p:cNvPr id="34" name="Picture 33">
            <a:extLst>
              <a:ext uri="{FF2B5EF4-FFF2-40B4-BE49-F238E27FC236}">
                <a16:creationId xmlns:a16="http://schemas.microsoft.com/office/drawing/2014/main" id="{3E48E7EF-8420-45DF-9262-C62B7849BE1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95016" y="2429190"/>
            <a:ext cx="402969" cy="385239"/>
          </a:xfrm>
          <a:prstGeom prst="rect">
            <a:avLst/>
          </a:prstGeom>
        </p:spPr>
      </p:pic>
      <p:pic>
        <p:nvPicPr>
          <p:cNvPr id="35" name="Picture 34">
            <a:extLst>
              <a:ext uri="{FF2B5EF4-FFF2-40B4-BE49-F238E27FC236}">
                <a16:creationId xmlns:a16="http://schemas.microsoft.com/office/drawing/2014/main" id="{9FA96B94-F0CB-4C41-9C30-B015C74FBD92}"/>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70111" y="3044905"/>
            <a:ext cx="577971" cy="332897"/>
          </a:xfrm>
          <a:prstGeom prst="rect">
            <a:avLst/>
          </a:prstGeom>
        </p:spPr>
      </p:pic>
      <p:pic>
        <p:nvPicPr>
          <p:cNvPr id="36" name="Picture 35">
            <a:extLst>
              <a:ext uri="{FF2B5EF4-FFF2-40B4-BE49-F238E27FC236}">
                <a16:creationId xmlns:a16="http://schemas.microsoft.com/office/drawing/2014/main" id="{2E5CB77E-E0C8-46A4-A965-188A2042595A}"/>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633184" y="3139110"/>
            <a:ext cx="803414" cy="232820"/>
          </a:xfrm>
          <a:prstGeom prst="rect">
            <a:avLst/>
          </a:prstGeom>
        </p:spPr>
      </p:pic>
      <p:pic>
        <p:nvPicPr>
          <p:cNvPr id="37" name="Picture 36">
            <a:extLst>
              <a:ext uri="{FF2B5EF4-FFF2-40B4-BE49-F238E27FC236}">
                <a16:creationId xmlns:a16="http://schemas.microsoft.com/office/drawing/2014/main" id="{576CCF5E-9570-4EB1-8AE6-6AD57DCD47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730298" y="3590535"/>
            <a:ext cx="859978" cy="408872"/>
          </a:xfrm>
          <a:prstGeom prst="rect">
            <a:avLst/>
          </a:prstGeom>
        </p:spPr>
      </p:pic>
      <p:pic>
        <p:nvPicPr>
          <p:cNvPr id="38" name="Picture 37">
            <a:extLst>
              <a:ext uri="{FF2B5EF4-FFF2-40B4-BE49-F238E27FC236}">
                <a16:creationId xmlns:a16="http://schemas.microsoft.com/office/drawing/2014/main" id="{2F2C37CD-1134-4868-A39D-C71CC527D41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263776" y="1268201"/>
            <a:ext cx="759762" cy="342916"/>
          </a:xfrm>
          <a:prstGeom prst="rect">
            <a:avLst/>
          </a:prstGeom>
        </p:spPr>
      </p:pic>
      <p:pic>
        <p:nvPicPr>
          <p:cNvPr id="39" name="Picture 38">
            <a:extLst>
              <a:ext uri="{FF2B5EF4-FFF2-40B4-BE49-F238E27FC236}">
                <a16:creationId xmlns:a16="http://schemas.microsoft.com/office/drawing/2014/main" id="{A50801D3-AE62-4616-B47E-67A8BC23783C}"/>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861" y="1958283"/>
            <a:ext cx="713514" cy="163131"/>
          </a:xfrm>
          <a:prstGeom prst="rect">
            <a:avLst/>
          </a:prstGeom>
        </p:spPr>
      </p:pic>
      <p:pic>
        <p:nvPicPr>
          <p:cNvPr id="40" name="Picture 39">
            <a:extLst>
              <a:ext uri="{FF2B5EF4-FFF2-40B4-BE49-F238E27FC236}">
                <a16:creationId xmlns:a16="http://schemas.microsoft.com/office/drawing/2014/main" id="{9FA50E6E-920D-4DB4-A242-E055A9C0A16E}"/>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69152" y="2642009"/>
            <a:ext cx="689659" cy="112344"/>
          </a:xfrm>
          <a:prstGeom prst="rect">
            <a:avLst/>
          </a:prstGeom>
        </p:spPr>
      </p:pic>
      <p:pic>
        <p:nvPicPr>
          <p:cNvPr id="41" name="Picture 40">
            <a:extLst>
              <a:ext uri="{FF2B5EF4-FFF2-40B4-BE49-F238E27FC236}">
                <a16:creationId xmlns:a16="http://schemas.microsoft.com/office/drawing/2014/main" id="{3E491CE8-882E-4FA7-9E10-16EA279EC789}"/>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666077" y="2505561"/>
            <a:ext cx="833729" cy="385239"/>
          </a:xfrm>
          <a:prstGeom prst="rect">
            <a:avLst/>
          </a:prstGeom>
        </p:spPr>
      </p:pic>
      <p:pic>
        <p:nvPicPr>
          <p:cNvPr id="42" name="Picture 41">
            <a:extLst>
              <a:ext uri="{FF2B5EF4-FFF2-40B4-BE49-F238E27FC236}">
                <a16:creationId xmlns:a16="http://schemas.microsoft.com/office/drawing/2014/main" id="{F98DD3A9-E131-4BC4-BFE7-CB8D2037A37D}"/>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00174" y="3047737"/>
            <a:ext cx="909984" cy="302465"/>
          </a:xfrm>
          <a:prstGeom prst="rect">
            <a:avLst/>
          </a:prstGeom>
        </p:spPr>
      </p:pic>
      <p:pic>
        <p:nvPicPr>
          <p:cNvPr id="43" name="Picture 42">
            <a:extLst>
              <a:ext uri="{FF2B5EF4-FFF2-40B4-BE49-F238E27FC236}">
                <a16:creationId xmlns:a16="http://schemas.microsoft.com/office/drawing/2014/main" id="{1FDE97CD-877B-4927-849C-F9104EF8DD8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88370" y="5309181"/>
            <a:ext cx="904970" cy="264275"/>
          </a:xfrm>
          <a:prstGeom prst="rect">
            <a:avLst/>
          </a:prstGeom>
        </p:spPr>
      </p:pic>
      <p:pic>
        <p:nvPicPr>
          <p:cNvPr id="44" name="Picture 43">
            <a:extLst>
              <a:ext uri="{FF2B5EF4-FFF2-40B4-BE49-F238E27FC236}">
                <a16:creationId xmlns:a16="http://schemas.microsoft.com/office/drawing/2014/main" id="{EF361F88-9E6C-4F96-87F1-72653C3F083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921501" y="3128165"/>
            <a:ext cx="591579" cy="141610"/>
          </a:xfrm>
          <a:prstGeom prst="rect">
            <a:avLst/>
          </a:prstGeom>
        </p:spPr>
      </p:pic>
      <p:pic>
        <p:nvPicPr>
          <p:cNvPr id="45" name="Picture 44">
            <a:extLst>
              <a:ext uri="{FF2B5EF4-FFF2-40B4-BE49-F238E27FC236}">
                <a16:creationId xmlns:a16="http://schemas.microsoft.com/office/drawing/2014/main" id="{B2F2EF81-8089-4D67-BB33-CDBADBC1200A}"/>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80357" y="4190968"/>
            <a:ext cx="911345" cy="396021"/>
          </a:xfrm>
          <a:prstGeom prst="rect">
            <a:avLst/>
          </a:prstGeom>
        </p:spPr>
      </p:pic>
      <p:pic>
        <p:nvPicPr>
          <p:cNvPr id="46" name="Picture 45">
            <a:extLst>
              <a:ext uri="{FF2B5EF4-FFF2-40B4-BE49-F238E27FC236}">
                <a16:creationId xmlns:a16="http://schemas.microsoft.com/office/drawing/2014/main" id="{AEBF02BF-3A3E-4E9C-B9BA-F25B1A0610C1}"/>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879770" y="3006350"/>
            <a:ext cx="688711" cy="385239"/>
          </a:xfrm>
          <a:prstGeom prst="rect">
            <a:avLst/>
          </a:prstGeom>
        </p:spPr>
      </p:pic>
      <p:pic>
        <p:nvPicPr>
          <p:cNvPr id="47" name="Picture 46">
            <a:extLst>
              <a:ext uri="{FF2B5EF4-FFF2-40B4-BE49-F238E27FC236}">
                <a16:creationId xmlns:a16="http://schemas.microsoft.com/office/drawing/2014/main" id="{3041794B-4558-4E39-B735-1D5427BFF9EC}"/>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7135215" y="4219251"/>
            <a:ext cx="670590" cy="339457"/>
          </a:xfrm>
          <a:prstGeom prst="rect">
            <a:avLst/>
          </a:prstGeom>
        </p:spPr>
      </p:pic>
      <p:pic>
        <p:nvPicPr>
          <p:cNvPr id="48" name="Picture 47">
            <a:extLst>
              <a:ext uri="{FF2B5EF4-FFF2-40B4-BE49-F238E27FC236}">
                <a16:creationId xmlns:a16="http://schemas.microsoft.com/office/drawing/2014/main" id="{B451538B-4386-4940-9636-CB575B628F24}"/>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610070" y="3682142"/>
            <a:ext cx="875293" cy="201759"/>
          </a:xfrm>
          <a:prstGeom prst="rect">
            <a:avLst/>
          </a:prstGeom>
        </p:spPr>
      </p:pic>
      <p:pic>
        <p:nvPicPr>
          <p:cNvPr id="49" name="Picture 48">
            <a:extLst>
              <a:ext uri="{FF2B5EF4-FFF2-40B4-BE49-F238E27FC236}">
                <a16:creationId xmlns:a16="http://schemas.microsoft.com/office/drawing/2014/main" id="{0C53F785-8403-43B2-AD1C-A7CA36A76A60}"/>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693803" y="3650012"/>
            <a:ext cx="795050" cy="289919"/>
          </a:xfrm>
          <a:prstGeom prst="rect">
            <a:avLst/>
          </a:prstGeom>
        </p:spPr>
      </p:pic>
      <p:pic>
        <p:nvPicPr>
          <p:cNvPr id="50" name="Picture 49">
            <a:extLst>
              <a:ext uri="{FF2B5EF4-FFF2-40B4-BE49-F238E27FC236}">
                <a16:creationId xmlns:a16="http://schemas.microsoft.com/office/drawing/2014/main" id="{6F2F8B17-A740-47FF-ABB6-C78BB4FD6DA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926234" y="3578563"/>
            <a:ext cx="606028" cy="432819"/>
          </a:xfrm>
          <a:prstGeom prst="rect">
            <a:avLst/>
          </a:prstGeom>
        </p:spPr>
      </p:pic>
      <p:pic>
        <p:nvPicPr>
          <p:cNvPr id="51" name="Picture 50">
            <a:extLst>
              <a:ext uri="{FF2B5EF4-FFF2-40B4-BE49-F238E27FC236}">
                <a16:creationId xmlns:a16="http://schemas.microsoft.com/office/drawing/2014/main" id="{03E9BE9B-5AAC-47CC-B8B2-E05F55960EC7}"/>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728815" y="3687757"/>
            <a:ext cx="931905" cy="214430"/>
          </a:xfrm>
          <a:prstGeom prst="rect">
            <a:avLst/>
          </a:prstGeom>
        </p:spPr>
      </p:pic>
      <p:pic>
        <p:nvPicPr>
          <p:cNvPr id="52" name="Picture 51">
            <a:extLst>
              <a:ext uri="{FF2B5EF4-FFF2-40B4-BE49-F238E27FC236}">
                <a16:creationId xmlns:a16="http://schemas.microsoft.com/office/drawing/2014/main" id="{5E43077E-5741-442A-8831-2DAAD9EFC0AC}"/>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824295" y="3599682"/>
            <a:ext cx="878866" cy="390579"/>
          </a:xfrm>
          <a:prstGeom prst="rect">
            <a:avLst/>
          </a:prstGeom>
        </p:spPr>
      </p:pic>
      <p:pic>
        <p:nvPicPr>
          <p:cNvPr id="53" name="Picture 52">
            <a:extLst>
              <a:ext uri="{FF2B5EF4-FFF2-40B4-BE49-F238E27FC236}">
                <a16:creationId xmlns:a16="http://schemas.microsoft.com/office/drawing/2014/main" id="{B4DCE254-0C4A-48A5-8461-858719780EAA}"/>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7915016" y="3704671"/>
            <a:ext cx="766383" cy="180601"/>
          </a:xfrm>
          <a:prstGeom prst="rect">
            <a:avLst/>
          </a:prstGeom>
        </p:spPr>
      </p:pic>
      <p:pic>
        <p:nvPicPr>
          <p:cNvPr id="54" name="Picture 53">
            <a:extLst>
              <a:ext uri="{FF2B5EF4-FFF2-40B4-BE49-F238E27FC236}">
                <a16:creationId xmlns:a16="http://schemas.microsoft.com/office/drawing/2014/main" id="{FB6C9375-C1CC-4B18-BB35-3BEE7932EA0D}"/>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4071269" y="4323555"/>
            <a:ext cx="782101" cy="130846"/>
          </a:xfrm>
          <a:prstGeom prst="rect">
            <a:avLst/>
          </a:prstGeom>
        </p:spPr>
      </p:pic>
      <p:pic>
        <p:nvPicPr>
          <p:cNvPr id="55" name="Picture 54">
            <a:extLst>
              <a:ext uri="{FF2B5EF4-FFF2-40B4-BE49-F238E27FC236}">
                <a16:creationId xmlns:a16="http://schemas.microsoft.com/office/drawing/2014/main" id="{F6977BCF-A27D-4926-9721-090D27ECEC50}"/>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095783" y="4266248"/>
            <a:ext cx="818411" cy="245460"/>
          </a:xfrm>
          <a:prstGeom prst="rect">
            <a:avLst/>
          </a:prstGeom>
        </p:spPr>
      </p:pic>
      <p:pic>
        <p:nvPicPr>
          <p:cNvPr id="56" name="Picture 55">
            <a:extLst>
              <a:ext uri="{FF2B5EF4-FFF2-40B4-BE49-F238E27FC236}">
                <a16:creationId xmlns:a16="http://schemas.microsoft.com/office/drawing/2014/main" id="{A314E5F5-FC58-492E-B595-0D5271D05D44}"/>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481728" y="4930151"/>
            <a:ext cx="839503" cy="169985"/>
          </a:xfrm>
          <a:prstGeom prst="rect">
            <a:avLst/>
          </a:prstGeom>
        </p:spPr>
      </p:pic>
      <p:pic>
        <p:nvPicPr>
          <p:cNvPr id="57" name="Picture 56">
            <a:extLst>
              <a:ext uri="{FF2B5EF4-FFF2-40B4-BE49-F238E27FC236}">
                <a16:creationId xmlns:a16="http://schemas.microsoft.com/office/drawing/2014/main" id="{0F2FC4D6-0CBE-46EC-AA32-C3CCFEB4546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566511" y="4877843"/>
            <a:ext cx="911761" cy="215869"/>
          </a:xfrm>
          <a:prstGeom prst="rect">
            <a:avLst/>
          </a:prstGeom>
        </p:spPr>
      </p:pic>
      <p:pic>
        <p:nvPicPr>
          <p:cNvPr id="58" name="Picture 57">
            <a:extLst>
              <a:ext uri="{FF2B5EF4-FFF2-40B4-BE49-F238E27FC236}">
                <a16:creationId xmlns:a16="http://schemas.microsoft.com/office/drawing/2014/main" id="{097058BD-40DE-4562-90DA-8B7A5147C7C9}"/>
              </a:ext>
            </a:extLst>
          </p:cNvPr>
          <p:cNvPicPr>
            <a:picLocks noChangeAspect="1"/>
          </p:cNvPicPr>
          <p:nvPr/>
        </p:nvPicPr>
        <p:blipFill rotWithShape="1">
          <a:blip r:embed="rId56" cstate="screen">
            <a:extLst>
              <a:ext uri="{28A0092B-C50C-407E-A947-70E740481C1C}">
                <a14:useLocalDpi xmlns:a14="http://schemas.microsoft.com/office/drawing/2010/main"/>
              </a:ext>
            </a:extLst>
          </a:blip>
          <a:srcRect/>
          <a:stretch/>
        </p:blipFill>
        <p:spPr>
          <a:xfrm>
            <a:off x="6473633" y="4747049"/>
            <a:ext cx="922583" cy="442202"/>
          </a:xfrm>
          <a:prstGeom prst="rect">
            <a:avLst/>
          </a:prstGeom>
        </p:spPr>
      </p:pic>
      <p:pic>
        <p:nvPicPr>
          <p:cNvPr id="59" name="Picture 58">
            <a:extLst>
              <a:ext uri="{FF2B5EF4-FFF2-40B4-BE49-F238E27FC236}">
                <a16:creationId xmlns:a16="http://schemas.microsoft.com/office/drawing/2014/main" id="{853F1079-AB03-44DC-A732-ABE6D267A706}"/>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a:stretch/>
        </p:blipFill>
        <p:spPr>
          <a:xfrm>
            <a:off x="8322933" y="4765521"/>
            <a:ext cx="863235" cy="440515"/>
          </a:xfrm>
          <a:prstGeom prst="rect">
            <a:avLst/>
          </a:prstGeom>
        </p:spPr>
      </p:pic>
      <p:pic>
        <p:nvPicPr>
          <p:cNvPr id="60" name="Picture 59">
            <a:extLst>
              <a:ext uri="{FF2B5EF4-FFF2-40B4-BE49-F238E27FC236}">
                <a16:creationId xmlns:a16="http://schemas.microsoft.com/office/drawing/2014/main" id="{064AF525-6B1C-43F0-9D1B-6F7E5E012ED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9309488" y="4905881"/>
            <a:ext cx="810183" cy="198668"/>
          </a:xfrm>
          <a:prstGeom prst="rect">
            <a:avLst/>
          </a:prstGeom>
        </p:spPr>
      </p:pic>
      <p:pic>
        <p:nvPicPr>
          <p:cNvPr id="61" name="Picture 60">
            <a:extLst>
              <a:ext uri="{FF2B5EF4-FFF2-40B4-BE49-F238E27FC236}">
                <a16:creationId xmlns:a16="http://schemas.microsoft.com/office/drawing/2014/main" id="{B3D1956B-8665-4269-A7C5-CB573C738D83}"/>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10053877" y="4859035"/>
            <a:ext cx="897257" cy="312053"/>
          </a:xfrm>
          <a:prstGeom prst="rect">
            <a:avLst/>
          </a:prstGeom>
        </p:spPr>
      </p:pic>
      <p:pic>
        <p:nvPicPr>
          <p:cNvPr id="62" name="Picture 61">
            <a:extLst>
              <a:ext uri="{FF2B5EF4-FFF2-40B4-BE49-F238E27FC236}">
                <a16:creationId xmlns:a16="http://schemas.microsoft.com/office/drawing/2014/main" id="{3CA787E7-BE28-45FA-9C47-D99429A832A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0639" y="4272584"/>
            <a:ext cx="821821" cy="232789"/>
          </a:xfrm>
          <a:prstGeom prst="rect">
            <a:avLst/>
          </a:prstGeom>
        </p:spPr>
      </p:pic>
      <p:pic>
        <p:nvPicPr>
          <p:cNvPr id="63" name="Picture 62">
            <a:extLst>
              <a:ext uri="{FF2B5EF4-FFF2-40B4-BE49-F238E27FC236}">
                <a16:creationId xmlns:a16="http://schemas.microsoft.com/office/drawing/2014/main" id="{76017E34-65D4-4367-9393-7D2C29A6776A}"/>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675901" y="4711603"/>
            <a:ext cx="531415" cy="466330"/>
          </a:xfrm>
          <a:prstGeom prst="rect">
            <a:avLst/>
          </a:prstGeom>
        </p:spPr>
      </p:pic>
      <p:pic>
        <p:nvPicPr>
          <p:cNvPr id="64" name="Picture 63">
            <a:extLst>
              <a:ext uri="{FF2B5EF4-FFF2-40B4-BE49-F238E27FC236}">
                <a16:creationId xmlns:a16="http://schemas.microsoft.com/office/drawing/2014/main" id="{533990DE-2C9E-46BB-82B6-A0C39015AAF3}"/>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055647" y="4973877"/>
            <a:ext cx="772177" cy="82368"/>
          </a:xfrm>
          <a:prstGeom prst="rect">
            <a:avLst/>
          </a:prstGeom>
        </p:spPr>
      </p:pic>
      <p:pic>
        <p:nvPicPr>
          <p:cNvPr id="65" name="Picture 64">
            <a:extLst>
              <a:ext uri="{FF2B5EF4-FFF2-40B4-BE49-F238E27FC236}">
                <a16:creationId xmlns:a16="http://schemas.microsoft.com/office/drawing/2014/main" id="{918FEB73-533D-4F84-9F4D-4DD827EC03D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834211" y="2505561"/>
            <a:ext cx="704341" cy="385239"/>
          </a:xfrm>
          <a:prstGeom prst="rect">
            <a:avLst/>
          </a:prstGeom>
        </p:spPr>
      </p:pic>
      <p:pic>
        <p:nvPicPr>
          <p:cNvPr id="66" name="Picture 65">
            <a:extLst>
              <a:ext uri="{FF2B5EF4-FFF2-40B4-BE49-F238E27FC236}">
                <a16:creationId xmlns:a16="http://schemas.microsoft.com/office/drawing/2014/main" id="{57AEB945-2821-4500-B803-864D620174F7}"/>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10001" y="5371335"/>
            <a:ext cx="879319" cy="155156"/>
          </a:xfrm>
          <a:prstGeom prst="rect">
            <a:avLst/>
          </a:prstGeom>
        </p:spPr>
      </p:pic>
      <p:pic>
        <p:nvPicPr>
          <p:cNvPr id="67" name="Picture 66">
            <a:extLst>
              <a:ext uri="{FF2B5EF4-FFF2-40B4-BE49-F238E27FC236}">
                <a16:creationId xmlns:a16="http://schemas.microsoft.com/office/drawing/2014/main" id="{96AA2219-E464-441F-A054-2BC34FED0FCF}"/>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790169" y="3063956"/>
            <a:ext cx="523114" cy="270029"/>
          </a:xfrm>
          <a:prstGeom prst="rect">
            <a:avLst/>
          </a:prstGeom>
        </p:spPr>
      </p:pic>
      <p:pic>
        <p:nvPicPr>
          <p:cNvPr id="68" name="Graphic 67">
            <a:extLst>
              <a:ext uri="{FF2B5EF4-FFF2-40B4-BE49-F238E27FC236}">
                <a16:creationId xmlns:a16="http://schemas.microsoft.com/office/drawing/2014/main" id="{3CF04E0E-B4B7-4EB3-8C2E-311BB955FC0E}"/>
              </a:ext>
            </a:extLst>
          </p:cNvPr>
          <p:cNvPicPr>
            <a:picLocks noChangeAspect="1"/>
          </p:cNvPicPr>
          <p:nvPr/>
        </p:nvPicPr>
        <p:blipFill>
          <a:blip r:embed="rId66" cstate="screen">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601375" y="3175162"/>
            <a:ext cx="729112" cy="160715"/>
          </a:xfrm>
          <a:prstGeom prst="rect">
            <a:avLst/>
          </a:prstGeom>
        </p:spPr>
      </p:pic>
      <p:pic>
        <p:nvPicPr>
          <p:cNvPr id="69" name="Picture 68">
            <a:extLst>
              <a:ext uri="{FF2B5EF4-FFF2-40B4-BE49-F238E27FC236}">
                <a16:creationId xmlns:a16="http://schemas.microsoft.com/office/drawing/2014/main" id="{F44E51E6-9FF0-4266-8F3D-30D0D2377C7E}"/>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2728820" y="3146187"/>
            <a:ext cx="543180" cy="218666"/>
          </a:xfrm>
          <a:prstGeom prst="rect">
            <a:avLst/>
          </a:prstGeom>
        </p:spPr>
      </p:pic>
      <p:pic>
        <p:nvPicPr>
          <p:cNvPr id="70" name="Picture 69">
            <a:extLst>
              <a:ext uri="{FF2B5EF4-FFF2-40B4-BE49-F238E27FC236}">
                <a16:creationId xmlns:a16="http://schemas.microsoft.com/office/drawing/2014/main" id="{586FAD85-CE92-4AC3-8784-9637320FF993}"/>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940533" y="1980411"/>
            <a:ext cx="680010" cy="118873"/>
          </a:xfrm>
          <a:prstGeom prst="rect">
            <a:avLst/>
          </a:prstGeom>
        </p:spPr>
      </p:pic>
      <p:pic>
        <p:nvPicPr>
          <p:cNvPr id="71" name="Picture 70">
            <a:extLst>
              <a:ext uri="{FF2B5EF4-FFF2-40B4-BE49-F238E27FC236}">
                <a16:creationId xmlns:a16="http://schemas.microsoft.com/office/drawing/2014/main" id="{754E2464-1494-44E3-B59B-2472E606A904}"/>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374707" y="4286110"/>
            <a:ext cx="605050" cy="199558"/>
          </a:xfrm>
          <a:prstGeom prst="rect">
            <a:avLst/>
          </a:prstGeom>
        </p:spPr>
      </p:pic>
      <p:pic>
        <p:nvPicPr>
          <p:cNvPr id="72" name="Picture 71">
            <a:extLst>
              <a:ext uri="{FF2B5EF4-FFF2-40B4-BE49-F238E27FC236}">
                <a16:creationId xmlns:a16="http://schemas.microsoft.com/office/drawing/2014/main" id="{B99A55E9-078C-4610-9BA9-14C5067E6679}"/>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0135945" y="4319189"/>
            <a:ext cx="876009" cy="139578"/>
          </a:xfrm>
          <a:prstGeom prst="rect">
            <a:avLst/>
          </a:prstGeom>
        </p:spPr>
      </p:pic>
      <p:pic>
        <p:nvPicPr>
          <p:cNvPr id="73" name="Picture 72">
            <a:extLst>
              <a:ext uri="{FF2B5EF4-FFF2-40B4-BE49-F238E27FC236}">
                <a16:creationId xmlns:a16="http://schemas.microsoft.com/office/drawing/2014/main" id="{C02FDB3E-0F7A-46E6-BA7F-1A4B1F6F4052}"/>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61410" y="4154481"/>
            <a:ext cx="484091" cy="462792"/>
          </a:xfrm>
          <a:prstGeom prst="rect">
            <a:avLst/>
          </a:prstGeom>
        </p:spPr>
      </p:pic>
      <p:pic>
        <p:nvPicPr>
          <p:cNvPr id="74" name="Picture 73">
            <a:extLst>
              <a:ext uri="{FF2B5EF4-FFF2-40B4-BE49-F238E27FC236}">
                <a16:creationId xmlns:a16="http://schemas.microsoft.com/office/drawing/2014/main" id="{074B3885-145F-4DF9-862D-DA80C67BBB74}"/>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309090" y="4248379"/>
            <a:ext cx="803127" cy="249682"/>
          </a:xfrm>
          <a:prstGeom prst="rect">
            <a:avLst/>
          </a:prstGeom>
        </p:spPr>
      </p:pic>
      <p:pic>
        <p:nvPicPr>
          <p:cNvPr id="75" name="Picture 74">
            <a:extLst>
              <a:ext uri="{FF2B5EF4-FFF2-40B4-BE49-F238E27FC236}">
                <a16:creationId xmlns:a16="http://schemas.microsoft.com/office/drawing/2014/main" id="{57EE4D82-940B-4D54-ADD1-45195A3144F8}"/>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9173048" y="4196382"/>
            <a:ext cx="732843" cy="385193"/>
          </a:xfrm>
          <a:prstGeom prst="rect">
            <a:avLst/>
          </a:prstGeom>
        </p:spPr>
      </p:pic>
      <p:pic>
        <p:nvPicPr>
          <p:cNvPr id="76" name="Picture 75">
            <a:extLst>
              <a:ext uri="{FF2B5EF4-FFF2-40B4-BE49-F238E27FC236}">
                <a16:creationId xmlns:a16="http://schemas.microsoft.com/office/drawing/2014/main" id="{770FDCE3-2103-4239-B809-B6EED60700FD}"/>
              </a:ext>
            </a:extLst>
          </p:cNvPr>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4378448" y="1206777"/>
            <a:ext cx="649599" cy="465763"/>
          </a:xfrm>
          <a:prstGeom prst="rect">
            <a:avLst/>
          </a:prstGeom>
        </p:spPr>
      </p:pic>
      <p:pic>
        <p:nvPicPr>
          <p:cNvPr id="77" name="Picture 76">
            <a:extLst>
              <a:ext uri="{FF2B5EF4-FFF2-40B4-BE49-F238E27FC236}">
                <a16:creationId xmlns:a16="http://schemas.microsoft.com/office/drawing/2014/main" id="{45A30016-A397-45A1-8580-500E9CC46428}"/>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6169935" y="1313937"/>
            <a:ext cx="828264" cy="251444"/>
          </a:xfrm>
          <a:prstGeom prst="rect">
            <a:avLst/>
          </a:prstGeom>
        </p:spPr>
      </p:pic>
      <p:pic>
        <p:nvPicPr>
          <p:cNvPr id="78" name="Picture 77">
            <a:extLst>
              <a:ext uri="{FF2B5EF4-FFF2-40B4-BE49-F238E27FC236}">
                <a16:creationId xmlns:a16="http://schemas.microsoft.com/office/drawing/2014/main" id="{75F07C47-1FE0-4DEB-AC7D-CA3E9F2518AB}"/>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7157838" y="1301683"/>
            <a:ext cx="733279" cy="275951"/>
          </a:xfrm>
          <a:prstGeom prst="rect">
            <a:avLst/>
          </a:prstGeom>
        </p:spPr>
      </p:pic>
      <p:pic>
        <p:nvPicPr>
          <p:cNvPr id="79" name="Picture 78">
            <a:extLst>
              <a:ext uri="{FF2B5EF4-FFF2-40B4-BE49-F238E27FC236}">
                <a16:creationId xmlns:a16="http://schemas.microsoft.com/office/drawing/2014/main" id="{127D49DF-87E7-4BA2-BFB0-DC976EE3FFB8}"/>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8106323" y="1247039"/>
            <a:ext cx="717123" cy="385239"/>
          </a:xfrm>
          <a:prstGeom prst="rect">
            <a:avLst/>
          </a:prstGeom>
        </p:spPr>
      </p:pic>
      <p:pic>
        <p:nvPicPr>
          <p:cNvPr id="81" name="Picture 80">
            <a:extLst>
              <a:ext uri="{FF2B5EF4-FFF2-40B4-BE49-F238E27FC236}">
                <a16:creationId xmlns:a16="http://schemas.microsoft.com/office/drawing/2014/main" id="{9794F1DE-C9ED-403D-915A-74F610FF9738}"/>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9123837" y="1383592"/>
            <a:ext cx="719022" cy="145595"/>
          </a:xfrm>
          <a:prstGeom prst="rect">
            <a:avLst/>
          </a:prstGeom>
        </p:spPr>
      </p:pic>
      <p:pic>
        <p:nvPicPr>
          <p:cNvPr id="82" name="Picture 81">
            <a:extLst>
              <a:ext uri="{FF2B5EF4-FFF2-40B4-BE49-F238E27FC236}">
                <a16:creationId xmlns:a16="http://schemas.microsoft.com/office/drawing/2014/main" id="{EEE0BFCE-5FDE-4616-A2FC-A244A2790C26}"/>
              </a:ext>
            </a:extLst>
          </p:cNvPr>
          <p:cNvPicPr>
            <a:picLocks noChangeAspect="1"/>
          </p:cNvPicPr>
          <p:nvPr/>
        </p:nvPicPr>
        <p:blipFill>
          <a:blip r:embed="rId80"/>
          <a:stretch>
            <a:fillRect/>
          </a:stretch>
        </p:blipFill>
        <p:spPr>
          <a:xfrm>
            <a:off x="10052436" y="1260071"/>
            <a:ext cx="805938" cy="385239"/>
          </a:xfrm>
          <a:prstGeom prst="rect">
            <a:avLst/>
          </a:prstGeom>
        </p:spPr>
      </p:pic>
      <p:pic>
        <p:nvPicPr>
          <p:cNvPr id="83" name="Picture 82">
            <a:extLst>
              <a:ext uri="{FF2B5EF4-FFF2-40B4-BE49-F238E27FC236}">
                <a16:creationId xmlns:a16="http://schemas.microsoft.com/office/drawing/2014/main" id="{0C01F28B-F3B6-4F2D-963E-7610DB2BBC80}"/>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625364" y="1892655"/>
            <a:ext cx="661854" cy="341676"/>
          </a:xfrm>
          <a:prstGeom prst="rect">
            <a:avLst/>
          </a:prstGeom>
        </p:spPr>
      </p:pic>
      <p:pic>
        <p:nvPicPr>
          <p:cNvPr id="84" name="Picture 83">
            <a:extLst>
              <a:ext uri="{FF2B5EF4-FFF2-40B4-BE49-F238E27FC236}">
                <a16:creationId xmlns:a16="http://schemas.microsoft.com/office/drawing/2014/main" id="{36A4339C-572C-45A0-9CE5-C4EDE3FDF9A2}"/>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24940" y="1854787"/>
            <a:ext cx="382660" cy="417415"/>
          </a:xfrm>
          <a:prstGeom prst="rect">
            <a:avLst/>
          </a:prstGeom>
        </p:spPr>
      </p:pic>
      <p:pic>
        <p:nvPicPr>
          <p:cNvPr id="85" name="Picture 84">
            <a:extLst>
              <a:ext uri="{FF2B5EF4-FFF2-40B4-BE49-F238E27FC236}">
                <a16:creationId xmlns:a16="http://schemas.microsoft.com/office/drawing/2014/main" id="{456C634A-17ED-421B-88C9-542325C45159}"/>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645494" y="2530589"/>
            <a:ext cx="805938" cy="335185"/>
          </a:xfrm>
          <a:prstGeom prst="rect">
            <a:avLst/>
          </a:prstGeom>
        </p:spPr>
      </p:pic>
      <p:pic>
        <p:nvPicPr>
          <p:cNvPr id="86" name="Picture 85">
            <a:extLst>
              <a:ext uri="{FF2B5EF4-FFF2-40B4-BE49-F238E27FC236}">
                <a16:creationId xmlns:a16="http://schemas.microsoft.com/office/drawing/2014/main" id="{E1911768-1B93-4840-A4C7-DA7657839BEA}"/>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473877" y="5261724"/>
            <a:ext cx="712504" cy="415770"/>
          </a:xfrm>
          <a:prstGeom prst="rect">
            <a:avLst/>
          </a:prstGeom>
        </p:spPr>
      </p:pic>
      <p:pic>
        <p:nvPicPr>
          <p:cNvPr id="87" name="Picture 86">
            <a:extLst>
              <a:ext uri="{FF2B5EF4-FFF2-40B4-BE49-F238E27FC236}">
                <a16:creationId xmlns:a16="http://schemas.microsoft.com/office/drawing/2014/main" id="{A98391AD-0DA6-4CF9-A748-4B697F4157A7}"/>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3618180" y="5420133"/>
            <a:ext cx="914089" cy="153028"/>
          </a:xfrm>
          <a:prstGeom prst="rect">
            <a:avLst/>
          </a:prstGeom>
        </p:spPr>
      </p:pic>
      <p:pic>
        <p:nvPicPr>
          <p:cNvPr id="88" name="Picture 87">
            <a:extLst>
              <a:ext uri="{FF2B5EF4-FFF2-40B4-BE49-F238E27FC236}">
                <a16:creationId xmlns:a16="http://schemas.microsoft.com/office/drawing/2014/main" id="{354E68BF-8E7D-4CD9-B3AE-0958F172C957}"/>
              </a:ext>
            </a:extLst>
          </p:cNvPr>
          <p:cNvPicPr>
            <a:picLocks noChangeAspect="1"/>
          </p:cNvPicPr>
          <p:nvPr/>
        </p:nvPicPr>
        <p:blipFill>
          <a:blip r:embed="rId86"/>
          <a:stretch>
            <a:fillRect/>
          </a:stretch>
        </p:blipFill>
        <p:spPr>
          <a:xfrm>
            <a:off x="9265601" y="5294867"/>
            <a:ext cx="835813" cy="290560"/>
          </a:xfrm>
          <a:prstGeom prst="rect">
            <a:avLst/>
          </a:prstGeom>
        </p:spPr>
      </p:pic>
      <p:pic>
        <p:nvPicPr>
          <p:cNvPr id="89" name="Picture 88">
            <a:extLst>
              <a:ext uri="{FF2B5EF4-FFF2-40B4-BE49-F238E27FC236}">
                <a16:creationId xmlns:a16="http://schemas.microsoft.com/office/drawing/2014/main" id="{8AA7DDFA-CB0D-4260-B1F4-148CA257A88E}"/>
              </a:ext>
            </a:extLst>
          </p:cNvPr>
          <p:cNvPicPr>
            <a:picLocks noChangeAspect="1"/>
          </p:cNvPicPr>
          <p:nvPr/>
        </p:nvPicPr>
        <p:blipFill rotWithShape="1">
          <a:blip r:embed="rId87" cstate="screen">
            <a:extLst>
              <a:ext uri="{28A0092B-C50C-407E-A947-70E740481C1C}">
                <a14:useLocalDpi xmlns:a14="http://schemas.microsoft.com/office/drawing/2010/main"/>
              </a:ext>
            </a:extLst>
          </a:blip>
          <a:srcRect/>
          <a:stretch/>
        </p:blipFill>
        <p:spPr>
          <a:xfrm>
            <a:off x="4495632" y="5330277"/>
            <a:ext cx="979936" cy="334768"/>
          </a:xfrm>
          <a:prstGeom prst="rect">
            <a:avLst/>
          </a:prstGeom>
        </p:spPr>
      </p:pic>
      <p:pic>
        <p:nvPicPr>
          <p:cNvPr id="90" name="Picture 89">
            <a:extLst>
              <a:ext uri="{FF2B5EF4-FFF2-40B4-BE49-F238E27FC236}">
                <a16:creationId xmlns:a16="http://schemas.microsoft.com/office/drawing/2014/main" id="{9A208447-7753-4546-AD25-A5DB2ADE818A}"/>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6263326" y="5351437"/>
            <a:ext cx="856704" cy="252363"/>
          </a:xfrm>
          <a:prstGeom prst="rect">
            <a:avLst/>
          </a:prstGeom>
        </p:spPr>
      </p:pic>
      <p:pic>
        <p:nvPicPr>
          <p:cNvPr id="91" name="Picture 90">
            <a:extLst>
              <a:ext uri="{FF2B5EF4-FFF2-40B4-BE49-F238E27FC236}">
                <a16:creationId xmlns:a16="http://schemas.microsoft.com/office/drawing/2014/main" id="{4E06DC81-9667-4647-84D6-C2A2F9631DC2}"/>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7168223" y="5343989"/>
            <a:ext cx="756591" cy="249170"/>
          </a:xfrm>
          <a:prstGeom prst="rect">
            <a:avLst/>
          </a:prstGeom>
        </p:spPr>
      </p:pic>
      <p:pic>
        <p:nvPicPr>
          <p:cNvPr id="92" name="Picture 91">
            <a:extLst>
              <a:ext uri="{FF2B5EF4-FFF2-40B4-BE49-F238E27FC236}">
                <a16:creationId xmlns:a16="http://schemas.microsoft.com/office/drawing/2014/main" id="{3B48641B-2A81-4B01-BB6E-0A0CA9B0E382}"/>
              </a:ext>
            </a:extLst>
          </p:cNvPr>
          <p:cNvPicPr>
            <a:picLocks noChangeAspect="1"/>
          </p:cNvPicPr>
          <p:nvPr/>
        </p:nvPicPr>
        <p:blipFill>
          <a:blip r:embed="rId90" cstate="screen">
            <a:extLst>
              <a:ext uri="{28A0092B-C50C-407E-A947-70E740481C1C}">
                <a14:useLocalDpi xmlns:a14="http://schemas.microsoft.com/office/drawing/2010/main"/>
              </a:ext>
            </a:extLst>
          </a:blip>
          <a:stretch>
            <a:fillRect/>
          </a:stretch>
        </p:blipFill>
        <p:spPr>
          <a:xfrm>
            <a:off x="11340011" y="5269398"/>
            <a:ext cx="314202" cy="471799"/>
          </a:xfrm>
          <a:prstGeom prst="rect">
            <a:avLst/>
          </a:prstGeom>
        </p:spPr>
      </p:pic>
      <p:pic>
        <p:nvPicPr>
          <p:cNvPr id="93" name="Picture 92">
            <a:extLst>
              <a:ext uri="{FF2B5EF4-FFF2-40B4-BE49-F238E27FC236}">
                <a16:creationId xmlns:a16="http://schemas.microsoft.com/office/drawing/2014/main" id="{4988B4E2-8841-4F61-AC89-54ADCD2C4E53}"/>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8210348" y="5375043"/>
            <a:ext cx="855250" cy="262860"/>
          </a:xfrm>
          <a:prstGeom prst="rect">
            <a:avLst/>
          </a:prstGeom>
        </p:spPr>
      </p:pic>
      <p:pic>
        <p:nvPicPr>
          <p:cNvPr id="94" name="Picture 93">
            <a:extLst>
              <a:ext uri="{FF2B5EF4-FFF2-40B4-BE49-F238E27FC236}">
                <a16:creationId xmlns:a16="http://schemas.microsoft.com/office/drawing/2014/main" id="{DE31FEBA-54A5-41BD-9735-E62258EAA343}"/>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0198147" y="5399735"/>
            <a:ext cx="883837" cy="157359"/>
          </a:xfrm>
          <a:prstGeom prst="rect">
            <a:avLst/>
          </a:prstGeom>
          <a:noFill/>
        </p:spPr>
      </p:pic>
      <p:pic>
        <p:nvPicPr>
          <p:cNvPr id="95" name="Picture 94">
            <a:extLst>
              <a:ext uri="{FF2B5EF4-FFF2-40B4-BE49-F238E27FC236}">
                <a16:creationId xmlns:a16="http://schemas.microsoft.com/office/drawing/2014/main" id="{88F58DBE-6C06-42E7-82E9-01805CB5A051}"/>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10920585" y="1310378"/>
            <a:ext cx="884011" cy="168182"/>
          </a:xfrm>
          <a:prstGeom prst="rect">
            <a:avLst/>
          </a:prstGeom>
        </p:spPr>
      </p:pic>
      <p:pic>
        <p:nvPicPr>
          <p:cNvPr id="96" name="Picture 95">
            <a:extLst>
              <a:ext uri="{FF2B5EF4-FFF2-40B4-BE49-F238E27FC236}">
                <a16:creationId xmlns:a16="http://schemas.microsoft.com/office/drawing/2014/main" id="{06879A7B-D3A4-4E3D-A87A-4B9C2BEFB7B8}"/>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2423892" y="4907208"/>
            <a:ext cx="983425" cy="192928"/>
          </a:xfrm>
          <a:prstGeom prst="rect">
            <a:avLst/>
          </a:prstGeom>
        </p:spPr>
      </p:pic>
      <p:pic>
        <p:nvPicPr>
          <p:cNvPr id="527" name="Picture 526">
            <a:extLst>
              <a:ext uri="{FF2B5EF4-FFF2-40B4-BE49-F238E27FC236}">
                <a16:creationId xmlns:a16="http://schemas.microsoft.com/office/drawing/2014/main" id="{A279283A-EB5D-4813-AC7E-FA160BB9F3F0}"/>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687777" y="1321936"/>
            <a:ext cx="547763" cy="273882"/>
          </a:xfrm>
          <a:prstGeom prst="rect">
            <a:avLst/>
          </a:prstGeom>
        </p:spPr>
      </p:pic>
      <p:pic>
        <p:nvPicPr>
          <p:cNvPr id="529" name="Picture 6">
            <a:extLst>
              <a:ext uri="{FF2B5EF4-FFF2-40B4-BE49-F238E27FC236}">
                <a16:creationId xmlns:a16="http://schemas.microsoft.com/office/drawing/2014/main" id="{8AF226CF-956C-4348-AB7C-1716EC76BB44}"/>
              </a:ext>
            </a:extLst>
          </p:cNvPr>
          <p:cNvPicPr>
            <a:picLocks noChangeAspect="1" noChangeArrowheads="1"/>
          </p:cNvPicPr>
          <p:nvPr/>
        </p:nvPicPr>
        <p:blipFill>
          <a:blip r:embed="rId9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5481" y="3658970"/>
            <a:ext cx="637867" cy="28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Picture 529">
            <a:extLst>
              <a:ext uri="{FF2B5EF4-FFF2-40B4-BE49-F238E27FC236}">
                <a16:creationId xmlns:a16="http://schemas.microsoft.com/office/drawing/2014/main" id="{8813690D-071B-4661-A87F-28139A7D0BE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008840" y="1841228"/>
            <a:ext cx="409195" cy="311886"/>
          </a:xfrm>
          <a:prstGeom prst="rect">
            <a:avLst/>
          </a:prstGeom>
        </p:spPr>
      </p:pic>
      <p:pic>
        <p:nvPicPr>
          <p:cNvPr id="531" name="Picture 530">
            <a:extLst>
              <a:ext uri="{FF2B5EF4-FFF2-40B4-BE49-F238E27FC236}">
                <a16:creationId xmlns:a16="http://schemas.microsoft.com/office/drawing/2014/main" id="{9E9133B5-3199-4922-9890-F44B90985448}"/>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6856060" y="2508213"/>
            <a:ext cx="366127" cy="304167"/>
          </a:xfrm>
          <a:prstGeom prst="rect">
            <a:avLst/>
          </a:prstGeom>
        </p:spPr>
      </p:pic>
      <p:pic>
        <p:nvPicPr>
          <p:cNvPr id="532" name="Picture 531" descr="Image result for ixreach">
            <a:extLst>
              <a:ext uri="{FF2B5EF4-FFF2-40B4-BE49-F238E27FC236}">
                <a16:creationId xmlns:a16="http://schemas.microsoft.com/office/drawing/2014/main" id="{960CD391-B8B1-4B97-A153-789522B8F129}"/>
              </a:ext>
            </a:extLst>
          </p:cNvPr>
          <p:cNvPicPr>
            <a:picLocks noChangeAspect="1" noChangeArrowheads="1"/>
          </p:cNvPicPr>
          <p:nvPr/>
        </p:nvPicPr>
        <p:blipFill>
          <a:blip r:embed="rId99" cstate="screen">
            <a:extLst>
              <a:ext uri="{28A0092B-C50C-407E-A947-70E740481C1C}">
                <a14:useLocalDpi xmlns:a14="http://schemas.microsoft.com/office/drawing/2010/main"/>
              </a:ext>
            </a:extLst>
          </a:blip>
          <a:srcRect/>
          <a:stretch>
            <a:fillRect/>
          </a:stretch>
        </p:blipFill>
        <p:spPr bwMode="auto">
          <a:xfrm>
            <a:off x="10448447" y="2496790"/>
            <a:ext cx="1084482" cy="36149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37A63C2E-0E38-4FBF-A7C0-31360ECAF715}"/>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4747712" y="3045605"/>
            <a:ext cx="643474" cy="336568"/>
          </a:xfrm>
          <a:prstGeom prst="rect">
            <a:avLst/>
          </a:prstGeom>
        </p:spPr>
      </p:pic>
      <p:pic>
        <p:nvPicPr>
          <p:cNvPr id="534" name="Picture 533" descr="Image result for ntt smartconnect">
            <a:extLst>
              <a:ext uri="{FF2B5EF4-FFF2-40B4-BE49-F238E27FC236}">
                <a16:creationId xmlns:a16="http://schemas.microsoft.com/office/drawing/2014/main" id="{47079BD1-6505-4E6C-8858-5CF499B86011}"/>
              </a:ext>
            </a:extLst>
          </p:cNvPr>
          <p:cNvPicPr>
            <a:picLocks noChangeAspect="1" noChangeArrowheads="1"/>
          </p:cNvPicPr>
          <p:nvPr/>
        </p:nvPicPr>
        <p:blipFill rotWithShape="1">
          <a:blip r:embed="rId101" cstate="screen">
            <a:extLst>
              <a:ext uri="{28A0092B-C50C-407E-A947-70E740481C1C}">
                <a14:useLocalDpi xmlns:a14="http://schemas.microsoft.com/office/drawing/2010/main"/>
              </a:ext>
            </a:extLst>
          </a:blip>
          <a:srcRect/>
          <a:stretch/>
        </p:blipFill>
        <p:spPr bwMode="auto">
          <a:xfrm>
            <a:off x="9754351" y="3621150"/>
            <a:ext cx="1057405" cy="356943"/>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535" descr="Image result for optus">
            <a:extLst>
              <a:ext uri="{FF2B5EF4-FFF2-40B4-BE49-F238E27FC236}">
                <a16:creationId xmlns:a16="http://schemas.microsoft.com/office/drawing/2014/main" id="{889F0306-F1D8-4080-97C8-DD30FE54DCE2}"/>
              </a:ext>
            </a:extLst>
          </p:cNvPr>
          <p:cNvPicPr>
            <a:picLocks noChangeAspect="1" noChangeArrowheads="1"/>
          </p:cNvPicPr>
          <p:nvPr/>
        </p:nvPicPr>
        <p:blipFill>
          <a:blip r:embed="rId102" cstate="screen">
            <a:extLst>
              <a:ext uri="{28A0092B-C50C-407E-A947-70E740481C1C}">
                <a14:useLocalDpi xmlns:a14="http://schemas.microsoft.com/office/drawing/2010/main"/>
              </a:ext>
            </a:extLst>
          </a:blip>
          <a:srcRect/>
          <a:stretch>
            <a:fillRect/>
          </a:stretch>
        </p:blipFill>
        <p:spPr bwMode="auto">
          <a:xfrm>
            <a:off x="11042161" y="3738561"/>
            <a:ext cx="537656" cy="107181"/>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536">
            <a:extLst>
              <a:ext uri="{FF2B5EF4-FFF2-40B4-BE49-F238E27FC236}">
                <a16:creationId xmlns:a16="http://schemas.microsoft.com/office/drawing/2014/main" id="{3C63B5E0-A57C-44DC-B95A-9F6B9AC101C0}"/>
              </a:ext>
            </a:extLst>
          </p:cNvPr>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2212812" y="4276320"/>
            <a:ext cx="1024626" cy="218616"/>
          </a:xfrm>
          <a:prstGeom prst="rect">
            <a:avLst/>
          </a:prstGeom>
        </p:spPr>
      </p:pic>
      <p:pic>
        <p:nvPicPr>
          <p:cNvPr id="538" name="Picture 537">
            <a:extLst>
              <a:ext uri="{FF2B5EF4-FFF2-40B4-BE49-F238E27FC236}">
                <a16:creationId xmlns:a16="http://schemas.microsoft.com/office/drawing/2014/main" id="{A7AA476C-4468-4A5B-8326-DEBD15E60EFB}"/>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473146" y="4851228"/>
            <a:ext cx="964823" cy="325181"/>
          </a:xfrm>
          <a:prstGeom prst="rect">
            <a:avLst/>
          </a:prstGeom>
        </p:spPr>
      </p:pic>
      <p:pic>
        <p:nvPicPr>
          <p:cNvPr id="539" name="Picture 538" descr="Image result for time logo">
            <a:extLst>
              <a:ext uri="{FF2B5EF4-FFF2-40B4-BE49-F238E27FC236}">
                <a16:creationId xmlns:a16="http://schemas.microsoft.com/office/drawing/2014/main" id="{BA054B17-00F3-414F-98EF-09618F5D2C84}"/>
              </a:ext>
            </a:extLst>
          </p:cNvPr>
          <p:cNvPicPr>
            <a:picLocks noChangeAspect="1" noChangeArrowheads="1"/>
          </p:cNvPicPr>
          <p:nvPr/>
        </p:nvPicPr>
        <p:blipFill>
          <a:blip r:embed="rId105" cstate="screen">
            <a:extLst>
              <a:ext uri="{28A0092B-C50C-407E-A947-70E740481C1C}">
                <a14:useLocalDpi xmlns:a14="http://schemas.microsoft.com/office/drawing/2010/main"/>
              </a:ext>
            </a:extLst>
          </a:blip>
          <a:srcRect/>
          <a:stretch>
            <a:fillRect/>
          </a:stretch>
        </p:blipFill>
        <p:spPr bwMode="auto">
          <a:xfrm>
            <a:off x="669290" y="5360073"/>
            <a:ext cx="662322" cy="11754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descr="Image result for sprint logo">
            <a:extLst>
              <a:ext uri="{FF2B5EF4-FFF2-40B4-BE49-F238E27FC236}">
                <a16:creationId xmlns:a16="http://schemas.microsoft.com/office/drawing/2014/main" id="{F3EFB863-E221-43D4-AD44-E6CE8363D538}"/>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689075" y="4758321"/>
            <a:ext cx="781890" cy="324464"/>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4933E1FF-B90D-4751-8A8F-0A75E8794707}"/>
              </a:ext>
            </a:extLst>
          </p:cNvPr>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11214309" y="4284791"/>
            <a:ext cx="548753" cy="270718"/>
          </a:xfrm>
          <a:prstGeom prst="rect">
            <a:avLst/>
          </a:prstGeom>
        </p:spPr>
      </p:pic>
      <p:pic>
        <p:nvPicPr>
          <p:cNvPr id="3" name="Picture 2">
            <a:extLst>
              <a:ext uri="{FF2B5EF4-FFF2-40B4-BE49-F238E27FC236}">
                <a16:creationId xmlns:a16="http://schemas.microsoft.com/office/drawing/2014/main" id="{E5F151BB-557E-4BEE-B841-2CD72EF2B8A6}"/>
              </a:ext>
            </a:extLst>
          </p:cNvPr>
          <p:cNvPicPr>
            <a:picLocks noChangeAspect="1"/>
          </p:cNvPicPr>
          <p:nvPr/>
        </p:nvPicPr>
        <p:blipFill>
          <a:blip r:embed="rId108" cstate="screen">
            <a:extLst>
              <a:ext uri="{28A0092B-C50C-407E-A947-70E740481C1C}">
                <a14:useLocalDpi xmlns:a14="http://schemas.microsoft.com/office/drawing/2010/main"/>
              </a:ext>
            </a:extLst>
          </a:blip>
          <a:stretch>
            <a:fillRect/>
          </a:stretch>
        </p:blipFill>
        <p:spPr>
          <a:xfrm>
            <a:off x="3271352" y="1941760"/>
            <a:ext cx="863189" cy="316359"/>
          </a:xfrm>
          <a:prstGeom prst="rect">
            <a:avLst/>
          </a:prstGeom>
        </p:spPr>
      </p:pic>
    </p:spTree>
    <p:extLst>
      <p:ext uri="{BB962C8B-B14F-4D97-AF65-F5344CB8AC3E}">
        <p14:creationId xmlns:p14="http://schemas.microsoft.com/office/powerpoint/2010/main" val="11716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a:extLst/>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100 Gbps direct to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Built for customers with extreme bandwidth needs for massive data ingestion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Flexibility in bandwidth allocation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37521"/>
                </a:solidFill>
                <a:effectLst/>
                <a:uLnTx/>
                <a:uFillTx/>
                <a:latin typeface="Segoe UI"/>
                <a:ea typeface="+mn-ea"/>
                <a:cs typeface="+mn-cs"/>
              </a:rPr>
              <a:t>10X</a:t>
            </a:r>
            <a:endParaRPr kumimoji="0" lang="en-US" sz="6600" b="0" i="0" u="none" strike="noStrike" kern="1200" cap="none" spc="0" normalizeH="0" baseline="0" noProof="0">
              <a:ln>
                <a:noFill/>
              </a:ln>
              <a:solidFill>
                <a:srgbClr val="F3752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n-ea"/>
                <a:cs typeface="+mn-cs"/>
              </a:rPr>
              <a:t>Announcing</a:t>
            </a:r>
            <a:endParaRPr kumimoji="0" lang="en-US" sz="3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102646C9-2181-41A4-BA20-416ABBA9B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spTree>
    <p:extLst>
      <p:ext uri="{BB962C8B-B14F-4D97-AF65-F5344CB8AC3E}">
        <p14:creationId xmlns:p14="http://schemas.microsoft.com/office/powerpoint/2010/main" val="7618251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50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4</a:t>
            </a:r>
          </a:p>
        </p:txBody>
      </p:sp>
      <p:pic>
        <p:nvPicPr>
          <p:cNvPr id="3" name="Picture 2">
            <a:extLst>
              <a:ext uri="{FF2B5EF4-FFF2-40B4-BE49-F238E27FC236}">
                <a16:creationId xmlns:a16="http://schemas.microsoft.com/office/drawing/2014/main" id="{1E051379-4851-4788-A6D4-EC482C9816A6}"/>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7AC7AD18-1746-484D-A0A1-0F14F1382239}"/>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Notice the provider status</a:t>
            </a:r>
          </a:p>
          <a:p>
            <a:pPr marL="457200" indent="-457200" algn="l">
              <a:buFont typeface="+mj-lt"/>
              <a:buAutoNum type="arabicPeriod"/>
            </a:pPr>
            <a:r>
              <a:rPr lang="en-US" sz="2000" dirty="0"/>
              <a:t>In the Private Peering, check out the route table (you should see a route from on-premises).</a:t>
            </a:r>
          </a:p>
          <a:p>
            <a:pPr algn="l"/>
            <a:endParaRPr lang="en-US" sz="2000" dirty="0"/>
          </a:p>
          <a:p>
            <a:pPr algn="l"/>
            <a:r>
              <a:rPr lang="en-US" sz="2000" dirty="0"/>
              <a:t>Take Away:</a:t>
            </a:r>
          </a:p>
          <a:p>
            <a:pPr algn="l"/>
            <a:r>
              <a:rPr lang="en-US" sz="2000" dirty="0"/>
              <a:t>You should have a basic understanding of connecting on-premise to Microsoft’s network edge.</a:t>
            </a:r>
          </a:p>
        </p:txBody>
      </p:sp>
    </p:spTree>
    <p:extLst>
      <p:ext uri="{BB962C8B-B14F-4D97-AF65-F5344CB8AC3E}">
        <p14:creationId xmlns:p14="http://schemas.microsoft.com/office/powerpoint/2010/main" val="219543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pic>
        <p:nvPicPr>
          <p:cNvPr id="3" name="Picture 2">
            <a:extLst>
              <a:ext uri="{FF2B5EF4-FFF2-40B4-BE49-F238E27FC236}">
                <a16:creationId xmlns:a16="http://schemas.microsoft.com/office/drawing/2014/main" id="{16C0251D-1764-4B93-8A90-81C27EAC248B}"/>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6" name="TextBox 5">
            <a:extLst>
              <a:ext uri="{FF2B5EF4-FFF2-40B4-BE49-F238E27FC236}">
                <a16:creationId xmlns:a16="http://schemas.microsoft.com/office/drawing/2014/main" id="{8B8C8CAC-24C7-4288-BAEF-32E308BC047F}"/>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WorkshopStep5.ps1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In the Private Peering, check out the route table (you should see a route from on-premises and multiple routes from your VNet).</a:t>
            </a:r>
          </a:p>
          <a:p>
            <a:pPr marL="457200" indent="-457200" algn="l">
              <a:buFont typeface="+mj-lt"/>
              <a:buAutoNum type="arabicPeriod"/>
            </a:pPr>
            <a:r>
              <a:rPr lang="en-US" sz="2000" dirty="0"/>
              <a:t>RDP to the private IP of the Azure VM</a:t>
            </a:r>
          </a:p>
          <a:p>
            <a:pPr algn="l"/>
            <a:endParaRPr lang="en-US" sz="2000" dirty="0"/>
          </a:p>
          <a:p>
            <a:pPr algn="l"/>
            <a:r>
              <a:rPr lang="en-US" sz="2000" dirty="0"/>
              <a:t>Take Away:</a:t>
            </a:r>
          </a:p>
          <a:p>
            <a:pPr algn="l"/>
            <a:r>
              <a:rPr lang="en-US" sz="2000" dirty="0"/>
              <a:t>You have now connected both networks!</a:t>
            </a:r>
          </a:p>
        </p:txBody>
      </p:sp>
    </p:spTree>
    <p:extLst>
      <p:ext uri="{BB962C8B-B14F-4D97-AF65-F5344CB8AC3E}">
        <p14:creationId xmlns:p14="http://schemas.microsoft.com/office/powerpoint/2010/main" val="8839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6</a:t>
            </a:r>
          </a:p>
        </p:txBody>
      </p:sp>
      <p:pic>
        <p:nvPicPr>
          <p:cNvPr id="3" name="Picture 2">
            <a:extLst>
              <a:ext uri="{FF2B5EF4-FFF2-40B4-BE49-F238E27FC236}">
                <a16:creationId xmlns:a16="http://schemas.microsoft.com/office/drawing/2014/main" id="{750DABBA-8C04-4AD4-A4CA-3DFA3753A410}"/>
              </a:ext>
            </a:extLst>
          </p:cNvPr>
          <p:cNvPicPr>
            <a:picLocks noChangeAspect="1"/>
          </p:cNvPicPr>
          <p:nvPr/>
        </p:nvPicPr>
        <p:blipFill>
          <a:blip r:embed="rId2"/>
          <a:stretch>
            <a:fillRect/>
          </a:stretch>
        </p:blipFill>
        <p:spPr>
          <a:xfrm>
            <a:off x="4504721" y="697700"/>
            <a:ext cx="7415494" cy="5462600"/>
          </a:xfrm>
          <a:prstGeom prst="rect">
            <a:avLst/>
          </a:prstGeom>
        </p:spPr>
      </p:pic>
      <p:sp>
        <p:nvSpPr>
          <p:cNvPr id="6" name="TextBox 5">
            <a:extLst>
              <a:ext uri="{FF2B5EF4-FFF2-40B4-BE49-F238E27FC236}">
                <a16:creationId xmlns:a16="http://schemas.microsoft.com/office/drawing/2014/main" id="{FD5913F3-B939-42B0-95FC-ACD56D1FFA82}"/>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WorkshopStep6.ps1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WorkshopStep6.ps1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r>
              <a:rPr lang="en-US" sz="2000" dirty="0"/>
              <a:t>Take Away:</a:t>
            </a:r>
          </a:p>
          <a:p>
            <a:pPr algn="l"/>
            <a:r>
              <a:rPr lang="en-US" sz="2000" dirty="0"/>
              <a:t>You just protected your resources from the Internet.</a:t>
            </a:r>
          </a:p>
        </p:txBody>
      </p:sp>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61664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a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WorkshopStep7.ps1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WorkshopStep7.ps1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8038062" y="4428776"/>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pic>
        <p:nvPicPr>
          <p:cNvPr id="6" name="Picture 5">
            <a:extLst>
              <a:ext uri="{FF2B5EF4-FFF2-40B4-BE49-F238E27FC236}">
                <a16:creationId xmlns:a16="http://schemas.microsoft.com/office/drawing/2014/main" id="{258A9BDC-C25D-42DD-9D2C-ABA926619E29}"/>
              </a:ext>
            </a:extLst>
          </p:cNvPr>
          <p:cNvPicPr>
            <a:picLocks noChangeAspect="1"/>
          </p:cNvPicPr>
          <p:nvPr/>
        </p:nvPicPr>
        <p:blipFill>
          <a:blip r:embed="rId4"/>
          <a:stretch>
            <a:fillRect/>
          </a:stretch>
        </p:blipFill>
        <p:spPr>
          <a:xfrm>
            <a:off x="6275497" y="39899"/>
            <a:ext cx="5764426" cy="6778201"/>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 (</a:t>
            </a:r>
            <a:r>
              <a:rPr lang="en-US" dirty="0" err="1"/>
              <a:t>cont</a:t>
            </a:r>
            <a:r>
              <a:rPr lang="en-US" dirty="0"/>
              <a:t>)</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3"/>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Let’s 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In the Query Window paste one of the queries from:</a:t>
            </a:r>
            <a:br>
              <a:rPr lang="en-US" sz="2000" dirty="0"/>
            </a:br>
            <a:r>
              <a:rPr lang="en-US" sz="2000" dirty="0">
                <a:hlinkClick r:id="rId4"/>
              </a:rPr>
              <a:t>http://aka.ms/vdcFWQuery</a:t>
            </a:r>
            <a:r>
              <a:rPr lang="en-US" sz="2000" dirty="0"/>
              <a:t> </a:t>
            </a:r>
          </a:p>
        </p:txBody>
      </p:sp>
      <p:sp>
        <p:nvSpPr>
          <p:cNvPr id="8" name="TextBox 7">
            <a:extLst>
              <a:ext uri="{FF2B5EF4-FFF2-40B4-BE49-F238E27FC236}">
                <a16:creationId xmlns:a16="http://schemas.microsoft.com/office/drawing/2014/main" id="{14616FBC-2AC6-4601-92FA-18F2F28E6D83}"/>
              </a:ext>
            </a:extLst>
          </p:cNvPr>
          <p:cNvSpPr txBox="1"/>
          <p:nvPr/>
        </p:nvSpPr>
        <p:spPr>
          <a:xfrm>
            <a:off x="8038062" y="4428776"/>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pic>
        <p:nvPicPr>
          <p:cNvPr id="3" name="Picture 2">
            <a:extLst>
              <a:ext uri="{FF2B5EF4-FFF2-40B4-BE49-F238E27FC236}">
                <a16:creationId xmlns:a16="http://schemas.microsoft.com/office/drawing/2014/main" id="{2C9A44C1-60E2-4EF6-8827-C3EC0A9FFE6A}"/>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369331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Discussion:</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501C"/>
                </a:solidFill>
                <a:effectLst/>
                <a:uLnTx/>
                <a:uFillTx/>
                <a:latin typeface="Segoe UI"/>
                <a:ea typeface="+mn-ea"/>
                <a:cs typeface="+mn-cs"/>
              </a:rPr>
              <a:t>Easy deployment of large-scale branch connectivity</a:t>
            </a:r>
          </a:p>
        </p:txBody>
      </p:sp>
    </p:spTree>
    <p:extLst>
      <p:ext uri="{BB962C8B-B14F-4D97-AF65-F5344CB8AC3E}">
        <p14:creationId xmlns:p14="http://schemas.microsoft.com/office/powerpoint/2010/main" val="30715703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9" name="Straight Arrow Connector 168">
            <a:extLst>
              <a:ext uri="{FF2B5EF4-FFF2-40B4-BE49-F238E27FC236}">
                <a16:creationId xmlns:a16="http://schemas.microsoft.com/office/drawing/2014/main" id="{950597BF-73E0-4FC2-87E9-F6D23B4B9EDA}"/>
              </a:ext>
            </a:extLst>
          </p:cNvPr>
          <p:cNvCxnSpPr>
            <a:cxnSpLocks/>
            <a:endCxn id="484" idx="2"/>
          </p:cNvCxnSpPr>
          <p:nvPr/>
        </p:nvCxnSpPr>
        <p:spPr>
          <a:xfrm flipV="1">
            <a:off x="6574884" y="2961463"/>
            <a:ext cx="2481107" cy="256989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07549"/>
            <a:ext cx="4884690" cy="553998"/>
          </a:xfrm>
        </p:spPr>
        <p:txBody>
          <a:bodyPr>
            <a:normAutofit/>
          </a:bodyPr>
          <a:lstStyle/>
          <a:p>
            <a:pPr algn="ctr"/>
            <a:r>
              <a:rPr lang="en-AU" dirty="0"/>
              <a:t>Traditional WAN</a:t>
            </a:r>
            <a:endParaRPr lang="en-US" dirty="0"/>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6916539" y="1122470"/>
            <a:ext cx="4950464"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854535" y="5132801"/>
            <a:ext cx="634398" cy="899855"/>
            <a:chOff x="7354302" y="4394489"/>
            <a:chExt cx="1170601" cy="1772467"/>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738232" y="5132801"/>
            <a:ext cx="669357" cy="914968"/>
            <a:chOff x="7437453" y="4394489"/>
            <a:chExt cx="1365289" cy="1851439"/>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270001" y="2248841"/>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East US</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044225" y="208896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8834732" y="2375973"/>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24585" y="5238850"/>
            <a:ext cx="1341445" cy="816516"/>
            <a:chOff x="10201179" y="819481"/>
            <a:chExt cx="1364615" cy="1054591"/>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465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099990" y="1366211"/>
              <a:ext cx="465804" cy="465802"/>
              <a:chOff x="7426424" y="4586789"/>
              <a:chExt cx="791827" cy="7918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4" name="Group 433">
                <a:extLst>
                  <a:ext uri="{FF2B5EF4-FFF2-40B4-BE49-F238E27FC236}">
                    <a16:creationId xmlns:a16="http://schemas.microsoft.com/office/drawing/2014/main" id="{218D9433-045E-4A81-AFE2-1D049A0710AA}"/>
                  </a:ext>
                </a:extLst>
              </p:cNvPr>
              <p:cNvGrpSpPr/>
              <p:nvPr/>
            </p:nvGrpSpPr>
            <p:grpSpPr>
              <a:xfrm>
                <a:off x="7653478" y="4769005"/>
                <a:ext cx="337719" cy="531958"/>
                <a:chOff x="2382348" y="4130857"/>
                <a:chExt cx="337719" cy="531958"/>
              </a:xfrm>
            </p:grpSpPr>
            <p:sp>
              <p:nvSpPr>
                <p:cNvPr id="435" name="Freeform 23">
                  <a:extLst>
                    <a:ext uri="{FF2B5EF4-FFF2-40B4-BE49-F238E27FC236}">
                      <a16:creationId xmlns:a16="http://schemas.microsoft.com/office/drawing/2014/main" id="{5258E8B4-1D09-4A2A-841E-54C5E7F17CBD}"/>
                    </a:ext>
                  </a:extLst>
                </p:cNvPr>
                <p:cNvSpPr>
                  <a:spLocks/>
                </p:cNvSpPr>
                <p:nvPr/>
              </p:nvSpPr>
              <p:spPr bwMode="auto">
                <a:xfrm flipH="1">
                  <a:off x="2382348" y="4454842"/>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0911" y="3233930"/>
            <a:ext cx="430459" cy="339039"/>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04622" y="3088119"/>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635451" y="2280850"/>
            <a:ext cx="1154165"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 West US</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406834" y="1229037"/>
            <a:ext cx="0" cy="1652741"/>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403084" y="9111609"/>
            <a:ext cx="765074"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57295" y="1120161"/>
            <a:ext cx="2998037" cy="19100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02164" y="4480511"/>
            <a:ext cx="5120" cy="81176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24940" y="45035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091804" y="4804300"/>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768126" y="153793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36197" y="1291248"/>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121975" y="157033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526526" y="146677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360045" y="2353562"/>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134" name="Group 133">
            <a:extLst>
              <a:ext uri="{FF2B5EF4-FFF2-40B4-BE49-F238E27FC236}">
                <a16:creationId xmlns:a16="http://schemas.microsoft.com/office/drawing/2014/main" id="{0D703C5A-E686-40B3-8C9D-2591F972FA4B}"/>
              </a:ext>
            </a:extLst>
          </p:cNvPr>
          <p:cNvGrpSpPr/>
          <p:nvPr/>
        </p:nvGrpSpPr>
        <p:grpSpPr>
          <a:xfrm>
            <a:off x="9729340" y="5285201"/>
            <a:ext cx="634398" cy="899855"/>
            <a:chOff x="7354302" y="4394489"/>
            <a:chExt cx="1170601" cy="1772467"/>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613037" y="5285201"/>
            <a:ext cx="669357" cy="914968"/>
            <a:chOff x="7437453" y="4394489"/>
            <a:chExt cx="1365289" cy="1851439"/>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702455" y="5378957"/>
            <a:ext cx="1341445" cy="1042905"/>
            <a:chOff x="10201179" y="819481"/>
            <a:chExt cx="1364615" cy="1346989"/>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07056"/>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Redmond</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31031" y="3321368"/>
            <a:ext cx="430459" cy="339039"/>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7638976" y="3187424"/>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a:stCxn id="136" idx="13"/>
          </p:cNvCxnSpPr>
          <p:nvPr/>
        </p:nvCxnSpPr>
        <p:spPr>
          <a:xfrm flipH="1" flipV="1">
            <a:off x="9227437" y="2869293"/>
            <a:ext cx="944598" cy="257538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369599" y="2881778"/>
            <a:ext cx="1440417" cy="264068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694659" y="4957617"/>
            <a:ext cx="1315785"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18967" y="2834435"/>
            <a:ext cx="1477036" cy="282702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40378" y="2353562"/>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07672" y="34800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a:t>
            </a:r>
            <a:r>
              <a:rPr kumimoji="0" lang="en-US" sz="1050" b="0" i="0" u="none" strike="noStrike" kern="1200" cap="none" spc="0" normalizeH="0" baseline="0" noProof="0" dirty="0" err="1">
                <a:ln>
                  <a:noFill/>
                </a:ln>
                <a:gradFill>
                  <a:gsLst>
                    <a:gs pos="0">
                      <a:srgbClr val="1A1A1A"/>
                    </a:gs>
                    <a:gs pos="100000">
                      <a:srgbClr val="1A1A1A"/>
                    </a:gs>
                  </a:gsLst>
                </a:gradFill>
                <a:effectLst/>
                <a:uLnTx/>
                <a:uFillTx/>
                <a:latin typeface="Segoe UI"/>
                <a:ea typeface="+mn-ea"/>
                <a:cs typeface="+mn-cs"/>
              </a:rPr>
              <a:t>BellC</a:t>
            </a: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 MPLS/SDWAN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521696" y="1237949"/>
            <a:ext cx="0" cy="5396255"/>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5964489" y="407549"/>
            <a:ext cx="488469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1A1A1A"/>
                </a:solidFill>
                <a:effectLst/>
                <a:uLnTx/>
                <a:uFillTx/>
                <a:latin typeface="Segoe UI Semibold"/>
                <a:ea typeface="+mj-ea"/>
                <a:cs typeface="+mj-cs"/>
              </a:rPr>
              <a:t>Azure </a:t>
            </a:r>
            <a:r>
              <a:rPr kumimoji="0" lang="en-AU" sz="3600" b="0" i="0" u="none" strike="noStrike" kern="1200" cap="none" spc="0" normalizeH="0" baseline="0" noProof="0" dirty="0" err="1">
                <a:ln>
                  <a:noFill/>
                </a:ln>
                <a:solidFill>
                  <a:srgbClr val="1A1A1A"/>
                </a:solidFill>
                <a:effectLst/>
                <a:uLnTx/>
                <a:uFillTx/>
                <a:latin typeface="Segoe UI Semibold"/>
                <a:ea typeface="+mj-ea"/>
                <a:cs typeface="+mj-cs"/>
              </a:rPr>
              <a:t>vWAN</a:t>
            </a:r>
            <a:endParaRPr kumimoji="0" lang="en-US" sz="3600" b="0" i="0" u="none" strike="noStrike" kern="1200" cap="none" spc="0" normalizeH="0" baseline="0" noProof="0" dirty="0">
              <a:ln>
                <a:noFill/>
              </a:ln>
              <a:solidFill>
                <a:srgbClr val="1A1A1A"/>
              </a:solidFill>
              <a:effectLst/>
              <a:uLnTx/>
              <a:uFillTx/>
              <a:latin typeface="Segoe UI Semibold"/>
              <a:ea typeface="+mj-ea"/>
              <a:cs typeface="+mj-cs"/>
            </a:endParaRPr>
          </a:p>
        </p:txBody>
      </p:sp>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039" y="2574944"/>
            <a:ext cx="357225" cy="357225"/>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799" y="2646662"/>
            <a:ext cx="357225" cy="357225"/>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897" y="2285616"/>
            <a:ext cx="1317884" cy="797489"/>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443777" y="5445261"/>
            <a:ext cx="664305" cy="688743"/>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323713" y="6275939"/>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82835" y="5661461"/>
            <a:ext cx="728102" cy="945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6" idx="14"/>
            <a:endCxn id="27" idx="2"/>
          </p:cNvCxnSpPr>
          <p:nvPr/>
        </p:nvCxnSpPr>
        <p:spPr>
          <a:xfrm flipV="1">
            <a:off x="10172035" y="3083105"/>
            <a:ext cx="725804" cy="244583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770179" y="3030196"/>
            <a:ext cx="422426" cy="242115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p:cNvCxnSpPr>
          <p:nvPr/>
        </p:nvCxnSpPr>
        <p:spPr>
          <a:xfrm>
            <a:off x="7691480" y="210887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16750" y="1852900"/>
            <a:ext cx="172183" cy="55978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455900" y="2106100"/>
            <a:ext cx="302095" cy="367465"/>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1120" y="5292279"/>
            <a:ext cx="664305" cy="688743"/>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8944" y="6122957"/>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809727" y="2881778"/>
            <a:ext cx="332111" cy="26965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801361" y="5482021"/>
            <a:ext cx="1040266" cy="40934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P2S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045" y="1112835"/>
            <a:ext cx="614476" cy="322600"/>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156" y="1101184"/>
            <a:ext cx="614476" cy="322600"/>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190045" y="2534673"/>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39435" y="6090703"/>
            <a:ext cx="212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1967178" y="6224357"/>
            <a:ext cx="2082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455640" y="3480036"/>
            <a:ext cx="1844236"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Biz 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Bell/MAPS)</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456040" y="5437601"/>
            <a:ext cx="634398" cy="899855"/>
            <a:chOff x="7354302" y="4394489"/>
            <a:chExt cx="1170601" cy="1772467"/>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592090" y="46559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362178" y="36324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 MPLS/SDN)</a:t>
            </a:r>
          </a:p>
        </p:txBody>
      </p:sp>
      <p:sp>
        <p:nvSpPr>
          <p:cNvPr id="263" name="TextBox 262">
            <a:extLst>
              <a:ext uri="{FF2B5EF4-FFF2-40B4-BE49-F238E27FC236}">
                <a16:creationId xmlns:a16="http://schemas.microsoft.com/office/drawing/2014/main" id="{DC3350D6-E2AB-41E1-9DF3-A975F00B0E55}"/>
              </a:ext>
            </a:extLst>
          </p:cNvPr>
          <p:cNvSpPr txBox="1"/>
          <p:nvPr/>
        </p:nvSpPr>
        <p:spPr>
          <a:xfrm>
            <a:off x="7287927" y="5029536"/>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cxnSp>
        <p:nvCxnSpPr>
          <p:cNvPr id="171" name="Straight Arrow Connector 170">
            <a:extLst>
              <a:ext uri="{FF2B5EF4-FFF2-40B4-BE49-F238E27FC236}">
                <a16:creationId xmlns:a16="http://schemas.microsoft.com/office/drawing/2014/main" id="{E9229EB9-D205-47EA-A761-7250CE1918EE}"/>
              </a:ext>
            </a:extLst>
          </p:cNvPr>
          <p:cNvCxnSpPr>
            <a:cxnSpLocks/>
          </p:cNvCxnSpPr>
          <p:nvPr/>
        </p:nvCxnSpPr>
        <p:spPr>
          <a:xfrm flipH="1" flipV="1">
            <a:off x="8376299" y="4367106"/>
            <a:ext cx="1658776" cy="94291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DFB24E-B3B4-4B3B-B3F5-5BBBEC4FB2F4}"/>
              </a:ext>
            </a:extLst>
          </p:cNvPr>
          <p:cNvSpPr txBox="1"/>
          <p:nvPr/>
        </p:nvSpPr>
        <p:spPr>
          <a:xfrm>
            <a:off x="5581241" y="3388371"/>
            <a:ext cx="577530" cy="73866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SDWAN 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Console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9883C48A-98D1-47E3-AD31-827D3C155E64}"/>
              </a:ext>
            </a:extLst>
          </p:cNvPr>
          <p:cNvGrpSpPr/>
          <p:nvPr/>
        </p:nvGrpSpPr>
        <p:grpSpPr>
          <a:xfrm>
            <a:off x="5708196" y="966300"/>
            <a:ext cx="669357" cy="914968"/>
            <a:chOff x="7437453" y="4394489"/>
            <a:chExt cx="1365289" cy="1851439"/>
          </a:xfrm>
        </p:grpSpPr>
        <p:sp>
          <p:nvSpPr>
            <p:cNvPr id="189" name="TextBox 188">
              <a:extLst>
                <a:ext uri="{FF2B5EF4-FFF2-40B4-BE49-F238E27FC236}">
                  <a16:creationId xmlns:a16="http://schemas.microsoft.com/office/drawing/2014/main" id="{B9743B17-DFD0-41DE-B4F3-CF08A88B0C5E}"/>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90" name="EMI_E731">
              <a:extLst>
                <a:ext uri="{FF2B5EF4-FFF2-40B4-BE49-F238E27FC236}">
                  <a16:creationId xmlns:a16="http://schemas.microsoft.com/office/drawing/2014/main" id="{15BE48BD-AEED-4F25-9C17-90E23CA8A01C}"/>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07E895A3-8F8B-4638-8FA1-337C08BE1645}"/>
                </a:ext>
              </a:extLst>
            </p:cNvPr>
            <p:cNvGrpSpPr/>
            <p:nvPr/>
          </p:nvGrpSpPr>
          <p:grpSpPr>
            <a:xfrm>
              <a:off x="7437453" y="4394489"/>
              <a:ext cx="465804" cy="465802"/>
              <a:chOff x="7426424" y="4586789"/>
              <a:chExt cx="791827" cy="791824"/>
            </a:xfrm>
          </p:grpSpPr>
          <p:sp>
            <p:nvSpPr>
              <p:cNvPr id="193" name="Oval 25">
                <a:extLst>
                  <a:ext uri="{FF2B5EF4-FFF2-40B4-BE49-F238E27FC236}">
                    <a16:creationId xmlns:a16="http://schemas.microsoft.com/office/drawing/2014/main" id="{8A77B2BC-E788-4E59-B2FD-D542D7EC694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737EC872-C6E6-4199-8677-D4FF1F6477C3}"/>
                  </a:ext>
                </a:extLst>
              </p:cNvPr>
              <p:cNvGrpSpPr/>
              <p:nvPr/>
            </p:nvGrpSpPr>
            <p:grpSpPr>
              <a:xfrm>
                <a:off x="7653478" y="4769005"/>
                <a:ext cx="337719" cy="427393"/>
                <a:chOff x="2382348" y="4130857"/>
                <a:chExt cx="337719" cy="427393"/>
              </a:xfrm>
            </p:grpSpPr>
            <p:sp>
              <p:nvSpPr>
                <p:cNvPr id="195" name="Freeform 23">
                  <a:extLst>
                    <a:ext uri="{FF2B5EF4-FFF2-40B4-BE49-F238E27FC236}">
                      <a16:creationId xmlns:a16="http://schemas.microsoft.com/office/drawing/2014/main" id="{20FC3207-069E-42CA-B22A-B73B1CD06FC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24">
                  <a:extLst>
                    <a:ext uri="{FF2B5EF4-FFF2-40B4-BE49-F238E27FC236}">
                      <a16:creationId xmlns:a16="http://schemas.microsoft.com/office/drawing/2014/main" id="{EB004D5B-5653-4513-89D6-6FE47FD7F72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199" name="Straight Arrow Connector 198">
            <a:extLst>
              <a:ext uri="{FF2B5EF4-FFF2-40B4-BE49-F238E27FC236}">
                <a16:creationId xmlns:a16="http://schemas.microsoft.com/office/drawing/2014/main" id="{DD8530E7-B578-47F6-AFFA-CD23E50F0452}"/>
              </a:ext>
            </a:extLst>
          </p:cNvPr>
          <p:cNvCxnSpPr>
            <a:cxnSpLocks/>
            <a:stCxn id="127" idx="5"/>
          </p:cNvCxnSpPr>
          <p:nvPr/>
        </p:nvCxnSpPr>
        <p:spPr>
          <a:xfrm flipH="1" flipV="1">
            <a:off x="5928511" y="1326462"/>
            <a:ext cx="1431534" cy="13778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41CB55EB-D022-4AC3-B6B4-7768C28F1FBF}"/>
              </a:ext>
            </a:extLst>
          </p:cNvPr>
          <p:cNvSpPr/>
          <p:nvPr/>
        </p:nvSpPr>
        <p:spPr>
          <a:xfrm>
            <a:off x="6192295" y="3316103"/>
            <a:ext cx="169883" cy="1377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01" name="Straight Arrow Connector 200">
            <a:extLst>
              <a:ext uri="{FF2B5EF4-FFF2-40B4-BE49-F238E27FC236}">
                <a16:creationId xmlns:a16="http://schemas.microsoft.com/office/drawing/2014/main" id="{4662F944-50B7-4ECE-B487-1771AF525991}"/>
              </a:ext>
            </a:extLst>
          </p:cNvPr>
          <p:cNvCxnSpPr>
            <a:cxnSpLocks/>
          </p:cNvCxnSpPr>
          <p:nvPr/>
        </p:nvCxnSpPr>
        <p:spPr>
          <a:xfrm>
            <a:off x="9840608" y="2544095"/>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cloud">
            <a:extLst>
              <a:ext uri="{FF2B5EF4-FFF2-40B4-BE49-F238E27FC236}">
                <a16:creationId xmlns:a16="http://schemas.microsoft.com/office/drawing/2014/main" id="{E504BF11-A501-41BF-BE4A-81C6DC150567}"/>
              </a:ext>
            </a:extLst>
          </p:cNvPr>
          <p:cNvSpPr>
            <a:spLocks noChangeAspect="1"/>
          </p:cNvSpPr>
          <p:nvPr/>
        </p:nvSpPr>
        <p:spPr bwMode="auto">
          <a:xfrm>
            <a:off x="9699164" y="147692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Internet</a:t>
            </a:r>
          </a:p>
        </p:txBody>
      </p:sp>
      <p:cxnSp>
        <p:nvCxnSpPr>
          <p:cNvPr id="216" name="Straight Arrow Connector 215">
            <a:extLst>
              <a:ext uri="{FF2B5EF4-FFF2-40B4-BE49-F238E27FC236}">
                <a16:creationId xmlns:a16="http://schemas.microsoft.com/office/drawing/2014/main" id="{5FD6AB50-49D7-41E7-B69D-9D952BBA1EC0}"/>
              </a:ext>
            </a:extLst>
          </p:cNvPr>
          <p:cNvCxnSpPr>
            <a:cxnSpLocks/>
          </p:cNvCxnSpPr>
          <p:nvPr/>
        </p:nvCxnSpPr>
        <p:spPr>
          <a:xfrm flipH="1">
            <a:off x="9403840" y="1991263"/>
            <a:ext cx="620258" cy="518702"/>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8" name="Graphic 157">
            <a:extLst>
              <a:ext uri="{FF2B5EF4-FFF2-40B4-BE49-F238E27FC236}">
                <a16:creationId xmlns:a16="http://schemas.microsoft.com/office/drawing/2014/main" id="{1E641D2E-ED3E-40E0-9F6F-E93518628C5C}"/>
              </a:ext>
            </a:extLst>
          </p:cNvPr>
          <p:cNvPicPr>
            <a:picLocks noChangeAspect="1"/>
          </p:cNvPicPr>
          <p:nvPr/>
        </p:nvPicPr>
        <p:blipFill>
          <a:blip r:embed="rId12">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Tree>
    <p:extLst>
      <p:ext uri="{BB962C8B-B14F-4D97-AF65-F5344CB8AC3E}">
        <p14:creationId xmlns:p14="http://schemas.microsoft.com/office/powerpoint/2010/main" val="6087610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6739" y="286776"/>
            <a:ext cx="11018520" cy="553998"/>
          </a:xfrm>
        </p:spPr>
        <p:txBody>
          <a:bodyPr/>
          <a:lstStyle/>
          <a:p>
            <a:r>
              <a:rPr lang="en-US" b="0"/>
              <a:t>Azure Virtual WAN Partners</a:t>
            </a:r>
          </a:p>
        </p:txBody>
      </p:sp>
      <p:grpSp>
        <p:nvGrpSpPr>
          <p:cNvPr id="13" name="Group 12">
            <a:extLst>
              <a:ext uri="{FF2B5EF4-FFF2-40B4-BE49-F238E27FC236}">
                <a16:creationId xmlns:a16="http://schemas.microsoft.com/office/drawing/2014/main" id="{77540741-6480-41DA-8AF2-AB2D4426B915}"/>
              </a:ext>
            </a:extLst>
          </p:cNvPr>
          <p:cNvGrpSpPr/>
          <p:nvPr/>
        </p:nvGrpSpPr>
        <p:grpSpPr>
          <a:xfrm>
            <a:off x="588263" y="1083661"/>
            <a:ext cx="11018519" cy="3093647"/>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3223" y="3508626"/>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6027" y="1793447"/>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825586" y="1448169"/>
            <a:ext cx="6787668" cy="2089782"/>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86739" y="2630484"/>
            <a:ext cx="11018519" cy="3435278"/>
            <a:chOff x="586390" y="3071470"/>
            <a:chExt cx="11018519" cy="3435278"/>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6300" y="5134385"/>
              <a:ext cx="2026630" cy="1372363"/>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0366" y="5175042"/>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3052" y="5348589"/>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55033" y="3071470"/>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53" cy="1575531"/>
            </a:xfrm>
            <a:prstGeom prst="rect">
              <a:avLst/>
            </a:prstGeom>
            <a:solidFill>
              <a:schemeClr val="accent1"/>
            </a:solidFill>
            <a:effectLst/>
          </p:spPr>
          <p:txBody>
            <a:bodyPr vert="vert270" wrap="square" lIns="182880" tIns="146304" rIns="182880" bIns="146304"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Semilight" panose="020B0402040204020203" pitchFamily="34" charset="0"/>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5253" y="4990130"/>
            <a:ext cx="1619243" cy="575731"/>
          </a:xfrm>
          <a:prstGeom prst="rect">
            <a:avLst/>
          </a:prstGeom>
        </p:spPr>
      </p:pic>
    </p:spTree>
    <p:extLst>
      <p:ext uri="{BB962C8B-B14F-4D97-AF65-F5344CB8AC3E}">
        <p14:creationId xmlns:p14="http://schemas.microsoft.com/office/powerpoint/2010/main" val="10632925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Application acceleration</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HTTP proxy at the edge of Microsoft’s global network</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Reduce latency and improve throughput for your app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Scale out with massive SSL offload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Supports IPv6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HTTP/S load balancing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Active probing with global instant failover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Path based routing for microservices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Request rate limiting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Sticky, weighted and priority routing</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insights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traffic dashboard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37521"/>
                </a:solidFill>
                <a:effectLst/>
                <a:uLnTx/>
                <a:uFillTx/>
                <a:latin typeface="Segoe UI Semibold"/>
                <a:ea typeface="+mn-ea"/>
                <a:cs typeface="+mn-cs"/>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37521"/>
                </a:solidFill>
                <a:effectLst/>
                <a:uLnTx/>
                <a:uFillTx/>
                <a:latin typeface="Segoe UI Semilight" panose="020B0402040204020203" pitchFamily="34" charset="0"/>
                <a:ea typeface="+mn-ea"/>
                <a:cs typeface="Segoe UI Semilight" panose="020B0402040204020203" pitchFamily="34" charset="0"/>
              </a:rPr>
              <a:t>What’s new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Add your endpoints using IPv4 / IPv6 addresses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Multi-value responses for increased availability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Route traffic to multi-tenant endpoints using custom headers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Specify custom HTTP response codes to indicate endpoint health</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Intelligent Routing</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Traffic View</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Actionable Insights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Analytics and Logs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Identify patterns &amp; </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4607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Performance and scalability</a:t>
            </a:r>
            <a:endPar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105177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291243-5DA6-4FCF-A446-DAB00FC4E5C5}"/>
              </a:ext>
            </a:extLst>
          </p:cNvPr>
          <p:cNvGrpSpPr/>
          <p:nvPr/>
        </p:nvGrpSpPr>
        <p:grpSpPr>
          <a:xfrm>
            <a:off x="5918200" y="0"/>
            <a:ext cx="5983017" cy="6858000"/>
            <a:chOff x="5918200" y="275517"/>
            <a:chExt cx="5983017" cy="6274652"/>
          </a:xfrm>
        </p:grpSpPr>
        <p:sp>
          <p:nvSpPr>
            <p:cNvPr id="212" name="Rectangle 211">
              <a:extLst>
                <a:ext uri="{FF2B5EF4-FFF2-40B4-BE49-F238E27FC236}">
                  <a16:creationId xmlns:a16="http://schemas.microsoft.com/office/drawing/2014/main" id="{7AD55D46-89B0-49F6-A512-9A7FE92DBBA2}"/>
                </a:ext>
              </a:extLst>
            </p:cNvPr>
            <p:cNvSpPr/>
            <p:nvPr/>
          </p:nvSpPr>
          <p:spPr bwMode="auto">
            <a:xfrm>
              <a:off x="5918200" y="275517"/>
              <a:ext cx="5983017" cy="423228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3E7B8AD8-DA4A-4F50-A01D-E52607E5EADE}"/>
                </a:ext>
              </a:extLst>
            </p:cNvPr>
            <p:cNvSpPr/>
            <p:nvPr/>
          </p:nvSpPr>
          <p:spPr bwMode="auto">
            <a:xfrm>
              <a:off x="5918200" y="4573845"/>
              <a:ext cx="5983017" cy="197632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61986EC1-A553-426C-9496-04479A43359B}"/>
              </a:ext>
            </a:extLst>
          </p:cNvPr>
          <p:cNvSpPr/>
          <p:nvPr/>
        </p:nvSpPr>
        <p:spPr bwMode="auto">
          <a:xfrm>
            <a:off x="6162678" y="1517768"/>
            <a:ext cx="5508185" cy="731361"/>
          </a:xfrm>
          <a:prstGeom prst="rect">
            <a:avLst/>
          </a:prstGeom>
          <a:noFill/>
          <a:ln w="1905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82790" y="2083820"/>
            <a:ext cx="5183952" cy="3711785"/>
          </a:xfrm>
        </p:spPr>
        <p:txBody>
          <a:bodyPr wrap="square">
            <a:spAutoFit/>
          </a:bodyPr>
          <a:lstStyle/>
          <a:p>
            <a:pPr marL="0" indent="0">
              <a:spcBef>
                <a:spcPts val="1200"/>
              </a:spcBef>
              <a:buNone/>
            </a:pPr>
            <a:r>
              <a:rPr lang="en-US" sz="2000">
                <a:latin typeface="+mj-lt"/>
              </a:rPr>
              <a:t>Pool-based outbound NAT</a:t>
            </a:r>
          </a:p>
          <a:p>
            <a:pPr marL="190500" indent="-190500">
              <a:buFont typeface="Arial" panose="020B0604020202020204" pitchFamily="34" charset="0"/>
              <a:buChar char="•"/>
            </a:pPr>
            <a:r>
              <a:rPr lang="en-US" sz="1600">
                <a:latin typeface="+mn-lt"/>
              </a:rPr>
              <a:t>Declarative configuration</a:t>
            </a:r>
          </a:p>
          <a:p>
            <a:pPr marL="190500" indent="-190500">
              <a:buFont typeface="Arial" panose="020B0604020202020204" pitchFamily="34" charset="0"/>
              <a:buChar char="•"/>
            </a:pPr>
            <a:r>
              <a:rPr lang="en-US" sz="1600">
                <a:latin typeface="+mn-lt"/>
              </a:rPr>
              <a:t>Configure outbound idle timeout &amp; TCP Reset</a:t>
            </a:r>
          </a:p>
          <a:p>
            <a:pPr marL="190500" indent="-190500">
              <a:buFont typeface="Arial" panose="020B0604020202020204" pitchFamily="34" charset="0"/>
              <a:buChar char="•"/>
            </a:pPr>
            <a:r>
              <a:rPr lang="en-US" sz="1600">
                <a:latin typeface="+mn-lt"/>
              </a:rPr>
              <a:t>Customer-defined SNAT port allocation</a:t>
            </a:r>
          </a:p>
          <a:p>
            <a:pPr marL="0" indent="0">
              <a:spcBef>
                <a:spcPts val="1200"/>
              </a:spcBef>
              <a:buNone/>
            </a:pPr>
            <a:r>
              <a:rPr lang="en-US" sz="2000">
                <a:latin typeface="+mj-lt"/>
              </a:rPr>
              <a:t>Simplify whitelisting with public IP prefix</a:t>
            </a:r>
          </a:p>
          <a:p>
            <a:pPr marL="0" indent="0">
              <a:spcBef>
                <a:spcPts val="1200"/>
              </a:spcBef>
              <a:buNone/>
            </a:pPr>
            <a:endParaRPr lang="en-US" sz="2000">
              <a:latin typeface="+mj-lt"/>
            </a:endParaRPr>
          </a:p>
          <a:p>
            <a:pPr marL="0" indent="0">
              <a:spcBef>
                <a:spcPts val="1200"/>
              </a:spcBef>
              <a:buNone/>
            </a:pPr>
            <a:endParaRPr lang="en-US" sz="3600">
              <a:latin typeface="+mj-lt"/>
            </a:endParaRPr>
          </a:p>
          <a:p>
            <a:pPr marL="190500" indent="-190500">
              <a:buFont typeface="Arial" panose="020B0604020202020204" pitchFamily="34" charset="0"/>
              <a:buChar char="•"/>
            </a:pPr>
            <a:r>
              <a:rPr lang="en-US" sz="1600">
                <a:latin typeface="+mn-lt"/>
              </a:rPr>
              <a:t>No application changes required</a:t>
            </a:r>
          </a:p>
          <a:p>
            <a:pPr marL="190500" indent="-190500">
              <a:buFont typeface="Arial" panose="020B0604020202020204" pitchFamily="34" charset="0"/>
              <a:buChar char="•"/>
            </a:pPr>
            <a:r>
              <a:rPr lang="en-US" sz="1600">
                <a:latin typeface="+mn-lt"/>
              </a:rPr>
              <a:t>Instant release for both server and client</a:t>
            </a:r>
          </a:p>
          <a:p>
            <a:pPr marL="190500" indent="-190500">
              <a:buFont typeface="Arial" panose="020B0604020202020204" pitchFamily="34" charset="0"/>
              <a:buChar char="•"/>
            </a:pPr>
            <a:r>
              <a:rPr lang="en-US" sz="1600">
                <a:latin typeface="+mn-lt"/>
              </a:rPr>
              <a:t>Use on any rule</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7705337" y="692977"/>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BE129D-BBED-420B-B0DB-558CD56C4E27}"/>
              </a:ext>
            </a:extLst>
          </p:cNvPr>
          <p:cNvGrpSpPr/>
          <p:nvPr/>
        </p:nvGrpSpPr>
        <p:grpSpPr>
          <a:xfrm>
            <a:off x="8520256" y="1202486"/>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7209826" y="2807632"/>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7768729" y="2807632"/>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oup 25">
            <a:extLst>
              <a:ext uri="{FF2B5EF4-FFF2-40B4-BE49-F238E27FC236}">
                <a16:creationId xmlns:a16="http://schemas.microsoft.com/office/drawing/2014/main" id="{5683CF07-6ABE-4A6F-B3C2-8523F0EC9F50}"/>
              </a:ext>
            </a:extLst>
          </p:cNvPr>
          <p:cNvGrpSpPr>
            <a:grpSpLocks noChangeAspect="1"/>
          </p:cNvGrpSpPr>
          <p:nvPr/>
        </p:nvGrpSpPr>
        <p:grpSpPr bwMode="auto">
          <a:xfrm>
            <a:off x="9286910" y="2807632"/>
            <a:ext cx="457022" cy="354303"/>
            <a:chOff x="3689" y="2040"/>
            <a:chExt cx="307" cy="238"/>
          </a:xfrm>
        </p:grpSpPr>
        <p:sp>
          <p:nvSpPr>
            <p:cNvPr id="129" name="Freeform 26">
              <a:extLst>
                <a:ext uri="{FF2B5EF4-FFF2-40B4-BE49-F238E27FC236}">
                  <a16:creationId xmlns:a16="http://schemas.microsoft.com/office/drawing/2014/main" id="{4EFF125A-48C2-4D73-8658-F021A7489D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4BC2C1D6-F34C-402A-9780-281AEAD914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47335697-0996-40D6-8A87-B15BFC1E643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6099CB79-62B3-4058-8570-40F2CD796CA2}"/>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5FCED15C-E5DD-4745-9B8C-54B7F071BF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6" name="Group 25">
            <a:extLst>
              <a:ext uri="{FF2B5EF4-FFF2-40B4-BE49-F238E27FC236}">
                <a16:creationId xmlns:a16="http://schemas.microsoft.com/office/drawing/2014/main" id="{87E8BDFB-188C-49DA-8F06-033A32B2D40C}"/>
              </a:ext>
            </a:extLst>
          </p:cNvPr>
          <p:cNvGrpSpPr>
            <a:grpSpLocks noChangeAspect="1"/>
          </p:cNvGrpSpPr>
          <p:nvPr/>
        </p:nvGrpSpPr>
        <p:grpSpPr bwMode="auto">
          <a:xfrm>
            <a:off x="9845813" y="2807632"/>
            <a:ext cx="457022" cy="354303"/>
            <a:chOff x="3689" y="2040"/>
            <a:chExt cx="307" cy="238"/>
          </a:xfrm>
        </p:grpSpPr>
        <p:sp>
          <p:nvSpPr>
            <p:cNvPr id="137" name="Freeform 26">
              <a:extLst>
                <a:ext uri="{FF2B5EF4-FFF2-40B4-BE49-F238E27FC236}">
                  <a16:creationId xmlns:a16="http://schemas.microsoft.com/office/drawing/2014/main" id="{99BDC26B-8F5C-4C0F-A762-DE336A45D9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28184585-7D91-4FDD-B37A-8866E9D186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82F661DA-5E6C-4A31-ACA0-08A8875B2A9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Line 29">
              <a:extLst>
                <a:ext uri="{FF2B5EF4-FFF2-40B4-BE49-F238E27FC236}">
                  <a16:creationId xmlns:a16="http://schemas.microsoft.com/office/drawing/2014/main" id="{2360DDAF-8CAC-4FF5-8BA6-1B6B9951D86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0CC84A8A-A42B-4A15-A5CC-93C82C4EC5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2" name="Group 25">
            <a:extLst>
              <a:ext uri="{FF2B5EF4-FFF2-40B4-BE49-F238E27FC236}">
                <a16:creationId xmlns:a16="http://schemas.microsoft.com/office/drawing/2014/main" id="{50451281-CA34-4328-AF13-351FF5842F84}"/>
              </a:ext>
            </a:extLst>
          </p:cNvPr>
          <p:cNvGrpSpPr>
            <a:grpSpLocks noChangeAspect="1"/>
          </p:cNvGrpSpPr>
          <p:nvPr/>
        </p:nvGrpSpPr>
        <p:grpSpPr bwMode="auto">
          <a:xfrm>
            <a:off x="10402583" y="2803909"/>
            <a:ext cx="457022" cy="354303"/>
            <a:chOff x="3689" y="2040"/>
            <a:chExt cx="307" cy="238"/>
          </a:xfrm>
        </p:grpSpPr>
        <p:sp>
          <p:nvSpPr>
            <p:cNvPr id="143" name="Freeform 26">
              <a:extLst>
                <a:ext uri="{FF2B5EF4-FFF2-40B4-BE49-F238E27FC236}">
                  <a16:creationId xmlns:a16="http://schemas.microsoft.com/office/drawing/2014/main" id="{320EE2A5-E4DE-4E0C-875E-39C36CA62A9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AD0AD763-71B4-470E-98EB-8F09FDCF21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57E00A04-3B25-42BA-AFFC-7F94C4C7C8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DDB20EA2-B8AD-43D6-B66F-440983641E7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882592C4-ABEF-4D6B-BB1C-6E1BCAA439E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6953969" y="2548315"/>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1</a:t>
            </a:r>
          </a:p>
        </p:txBody>
      </p:sp>
      <p:sp>
        <p:nvSpPr>
          <p:cNvPr id="149" name="TextBox 148">
            <a:extLst>
              <a:ext uri="{FF2B5EF4-FFF2-40B4-BE49-F238E27FC236}">
                <a16:creationId xmlns:a16="http://schemas.microsoft.com/office/drawing/2014/main" id="{AA87E15A-01D2-43F8-BC18-2FBE0E6D6311}"/>
              </a:ext>
            </a:extLst>
          </p:cNvPr>
          <p:cNvSpPr txBox="1"/>
          <p:nvPr/>
        </p:nvSpPr>
        <p:spPr>
          <a:xfrm>
            <a:off x="9007137" y="2548315"/>
            <a:ext cx="2084098"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2</a:t>
            </a:r>
          </a:p>
        </p:txBody>
      </p:sp>
      <p:sp>
        <p:nvSpPr>
          <p:cNvPr id="6" name="Oval 5">
            <a:extLst>
              <a:ext uri="{FF2B5EF4-FFF2-40B4-BE49-F238E27FC236}">
                <a16:creationId xmlns:a16="http://schemas.microsoft.com/office/drawing/2014/main" id="{BC0A4215-A885-45A3-A89D-B4B69012E183}"/>
              </a:ext>
            </a:extLst>
          </p:cNvPr>
          <p:cNvSpPr/>
          <p:nvPr/>
        </p:nvSpPr>
        <p:spPr bwMode="auto">
          <a:xfrm>
            <a:off x="73199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74660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73199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74660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73199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74660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78805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80266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78805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80266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78805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80266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C2DAD522-27C9-4EEF-B012-47E36902AEF5}"/>
              </a:ext>
            </a:extLst>
          </p:cNvPr>
          <p:cNvSpPr/>
          <p:nvPr/>
        </p:nvSpPr>
        <p:spPr bwMode="auto">
          <a:xfrm>
            <a:off x="93197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B3C727CD-D346-497D-B8E1-B0B3471D78CC}"/>
              </a:ext>
            </a:extLst>
          </p:cNvPr>
          <p:cNvSpPr/>
          <p:nvPr/>
        </p:nvSpPr>
        <p:spPr bwMode="auto">
          <a:xfrm>
            <a:off x="94658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CCBB9E56-D7BA-4228-AD58-4B45FCFF8839}"/>
              </a:ext>
            </a:extLst>
          </p:cNvPr>
          <p:cNvSpPr/>
          <p:nvPr/>
        </p:nvSpPr>
        <p:spPr bwMode="auto">
          <a:xfrm>
            <a:off x="93197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F227663C-C7D7-46EB-8BD2-1BC248A2EDEC}"/>
              </a:ext>
            </a:extLst>
          </p:cNvPr>
          <p:cNvSpPr/>
          <p:nvPr/>
        </p:nvSpPr>
        <p:spPr bwMode="auto">
          <a:xfrm>
            <a:off x="94658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50DE1F22-C821-4935-80C8-30C4135B976E}"/>
              </a:ext>
            </a:extLst>
          </p:cNvPr>
          <p:cNvSpPr/>
          <p:nvPr/>
        </p:nvSpPr>
        <p:spPr bwMode="auto">
          <a:xfrm>
            <a:off x="93197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282A0E2D-7D79-4C95-ACE8-123188415D1C}"/>
              </a:ext>
            </a:extLst>
          </p:cNvPr>
          <p:cNvSpPr/>
          <p:nvPr/>
        </p:nvSpPr>
        <p:spPr bwMode="auto">
          <a:xfrm>
            <a:off x="94658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8236363" y="393971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ports per VM</a:t>
            </a:r>
          </a:p>
        </p:txBody>
      </p:sp>
      <p:sp>
        <p:nvSpPr>
          <p:cNvPr id="175" name="Oval 174">
            <a:extLst>
              <a:ext uri="{FF2B5EF4-FFF2-40B4-BE49-F238E27FC236}">
                <a16:creationId xmlns:a16="http://schemas.microsoft.com/office/drawing/2014/main" id="{E11A69F7-9914-40A5-BBF2-8473F2794817}"/>
              </a:ext>
            </a:extLst>
          </p:cNvPr>
          <p:cNvSpPr/>
          <p:nvPr/>
        </p:nvSpPr>
        <p:spPr bwMode="auto">
          <a:xfrm>
            <a:off x="96119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6DA25F31-38B5-41CA-BEE6-E514AA3320CC}"/>
              </a:ext>
            </a:extLst>
          </p:cNvPr>
          <p:cNvSpPr/>
          <p:nvPr/>
        </p:nvSpPr>
        <p:spPr bwMode="auto">
          <a:xfrm>
            <a:off x="96119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A3AFA197-6A2D-4720-B574-5B58AE8492B9}"/>
              </a:ext>
            </a:extLst>
          </p:cNvPr>
          <p:cNvSpPr/>
          <p:nvPr/>
        </p:nvSpPr>
        <p:spPr bwMode="auto">
          <a:xfrm>
            <a:off x="96119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A1CCB28F-5D9B-4BD7-B052-7282C8CD5C7E}"/>
              </a:ext>
            </a:extLst>
          </p:cNvPr>
          <p:cNvSpPr/>
          <p:nvPr/>
        </p:nvSpPr>
        <p:spPr bwMode="auto">
          <a:xfrm>
            <a:off x="98804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Oval 178">
            <a:extLst>
              <a:ext uri="{FF2B5EF4-FFF2-40B4-BE49-F238E27FC236}">
                <a16:creationId xmlns:a16="http://schemas.microsoft.com/office/drawing/2014/main" id="{43A523B1-398E-4E3E-A1B4-E61F45659234}"/>
              </a:ext>
            </a:extLst>
          </p:cNvPr>
          <p:cNvSpPr/>
          <p:nvPr/>
        </p:nvSpPr>
        <p:spPr bwMode="auto">
          <a:xfrm>
            <a:off x="100265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Oval 179">
            <a:extLst>
              <a:ext uri="{FF2B5EF4-FFF2-40B4-BE49-F238E27FC236}">
                <a16:creationId xmlns:a16="http://schemas.microsoft.com/office/drawing/2014/main" id="{265FECFA-653D-4887-B715-29C3EF5D8F28}"/>
              </a:ext>
            </a:extLst>
          </p:cNvPr>
          <p:cNvSpPr/>
          <p:nvPr/>
        </p:nvSpPr>
        <p:spPr bwMode="auto">
          <a:xfrm>
            <a:off x="98804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3734F234-6497-49FF-90A0-B7FAE2B6A269}"/>
              </a:ext>
            </a:extLst>
          </p:cNvPr>
          <p:cNvSpPr/>
          <p:nvPr/>
        </p:nvSpPr>
        <p:spPr bwMode="auto">
          <a:xfrm>
            <a:off x="100265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8194042F-546D-41C9-8BAE-4E6770FCE130}"/>
              </a:ext>
            </a:extLst>
          </p:cNvPr>
          <p:cNvSpPr/>
          <p:nvPr/>
        </p:nvSpPr>
        <p:spPr bwMode="auto">
          <a:xfrm>
            <a:off x="98804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854DD642-C199-4CFB-BC9C-8467BC62098A}"/>
              </a:ext>
            </a:extLst>
          </p:cNvPr>
          <p:cNvSpPr/>
          <p:nvPr/>
        </p:nvSpPr>
        <p:spPr bwMode="auto">
          <a:xfrm>
            <a:off x="100265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C70F5C0E-B6B5-46A3-8A9B-E3F2D4CF21EE}"/>
              </a:ext>
            </a:extLst>
          </p:cNvPr>
          <p:cNvSpPr/>
          <p:nvPr/>
        </p:nvSpPr>
        <p:spPr bwMode="auto">
          <a:xfrm>
            <a:off x="101726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09B0DF16-2DC0-441D-A856-DDBE1AF97422}"/>
              </a:ext>
            </a:extLst>
          </p:cNvPr>
          <p:cNvSpPr/>
          <p:nvPr/>
        </p:nvSpPr>
        <p:spPr bwMode="auto">
          <a:xfrm>
            <a:off x="101726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ECBF0763-4828-46D6-8557-254EB00278F9}"/>
              </a:ext>
            </a:extLst>
          </p:cNvPr>
          <p:cNvSpPr/>
          <p:nvPr/>
        </p:nvSpPr>
        <p:spPr bwMode="auto">
          <a:xfrm>
            <a:off x="101726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5792B15B-59A8-410C-8DC3-953043A560EE}"/>
              </a:ext>
            </a:extLst>
          </p:cNvPr>
          <p:cNvSpPr/>
          <p:nvPr/>
        </p:nvSpPr>
        <p:spPr bwMode="auto">
          <a:xfrm>
            <a:off x="104370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96C1E4DC-5FA2-4397-8B0B-CDA0078BB815}"/>
              </a:ext>
            </a:extLst>
          </p:cNvPr>
          <p:cNvSpPr/>
          <p:nvPr/>
        </p:nvSpPr>
        <p:spPr bwMode="auto">
          <a:xfrm>
            <a:off x="105831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9C5264A4-F427-4A35-8EA9-9A172B3A156C}"/>
              </a:ext>
            </a:extLst>
          </p:cNvPr>
          <p:cNvSpPr/>
          <p:nvPr/>
        </p:nvSpPr>
        <p:spPr bwMode="auto">
          <a:xfrm>
            <a:off x="104370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40377A8D-9C35-4BE8-89CF-4B37FA83E418}"/>
              </a:ext>
            </a:extLst>
          </p:cNvPr>
          <p:cNvSpPr/>
          <p:nvPr/>
        </p:nvSpPr>
        <p:spPr bwMode="auto">
          <a:xfrm>
            <a:off x="105831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AA63951F-E400-48B2-B46E-7B541F06C950}"/>
              </a:ext>
            </a:extLst>
          </p:cNvPr>
          <p:cNvSpPr/>
          <p:nvPr/>
        </p:nvSpPr>
        <p:spPr bwMode="auto">
          <a:xfrm>
            <a:off x="104370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A631662D-5391-4D46-94EE-D07980108985}"/>
              </a:ext>
            </a:extLst>
          </p:cNvPr>
          <p:cNvSpPr/>
          <p:nvPr/>
        </p:nvSpPr>
        <p:spPr bwMode="auto">
          <a:xfrm>
            <a:off x="105831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497D298C-0CE3-42A0-9B36-E41D2D0F53C2}"/>
              </a:ext>
            </a:extLst>
          </p:cNvPr>
          <p:cNvSpPr/>
          <p:nvPr/>
        </p:nvSpPr>
        <p:spPr bwMode="auto">
          <a:xfrm>
            <a:off x="107292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5BBC1BD6-7F7F-4ECF-80D1-B07E36F27C95}"/>
              </a:ext>
            </a:extLst>
          </p:cNvPr>
          <p:cNvSpPr/>
          <p:nvPr/>
        </p:nvSpPr>
        <p:spPr bwMode="auto">
          <a:xfrm>
            <a:off x="107292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1CFBEAA-759F-4575-9F53-0719F2D86697}"/>
              </a:ext>
            </a:extLst>
          </p:cNvPr>
          <p:cNvSpPr/>
          <p:nvPr/>
        </p:nvSpPr>
        <p:spPr bwMode="auto">
          <a:xfrm>
            <a:off x="107292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C8038CF-E92B-4C9A-B154-DF680D1CE472}"/>
              </a:ext>
            </a:extLst>
          </p:cNvPr>
          <p:cNvGrpSpPr/>
          <p:nvPr/>
        </p:nvGrpSpPr>
        <p:grpSpPr>
          <a:xfrm>
            <a:off x="7382192" y="1696322"/>
            <a:ext cx="683232" cy="380143"/>
            <a:chOff x="7322533" y="3285218"/>
            <a:chExt cx="683232" cy="380143"/>
          </a:xfrm>
        </p:grpSpPr>
        <p:sp>
          <p:nvSpPr>
            <p:cNvPr id="197" name="Rectangle: Rounded Corners 196">
              <a:extLst>
                <a:ext uri="{FF2B5EF4-FFF2-40B4-BE49-F238E27FC236}">
                  <a16:creationId xmlns:a16="http://schemas.microsoft.com/office/drawing/2014/main" id="{674EA0D4-D2B1-4A33-907E-554A69690744}"/>
                </a:ext>
              </a:extLst>
            </p:cNvPr>
            <p:cNvSpPr/>
            <p:nvPr/>
          </p:nvSpPr>
          <p:spPr bwMode="auto">
            <a:xfrm>
              <a:off x="7322533" y="3285218"/>
              <a:ext cx="683232" cy="380143"/>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9" name="TextBox 198">
              <a:extLst>
                <a:ext uri="{FF2B5EF4-FFF2-40B4-BE49-F238E27FC236}">
                  <a16:creationId xmlns:a16="http://schemas.microsoft.com/office/drawing/2014/main" id="{6C961220-B698-4247-95F3-BFBED9966979}"/>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mn-cs"/>
                </a:rPr>
                <a:t>Outbound Rule 1</a:t>
              </a:r>
            </a:p>
          </p:txBody>
        </p:sp>
      </p:grpSp>
      <p:grpSp>
        <p:nvGrpSpPr>
          <p:cNvPr id="200" name="Group 199">
            <a:extLst>
              <a:ext uri="{FF2B5EF4-FFF2-40B4-BE49-F238E27FC236}">
                <a16:creationId xmlns:a16="http://schemas.microsoft.com/office/drawing/2014/main" id="{75D0324A-2ACB-491B-906F-2817E5E34050}"/>
              </a:ext>
            </a:extLst>
          </p:cNvPr>
          <p:cNvGrpSpPr/>
          <p:nvPr/>
        </p:nvGrpSpPr>
        <p:grpSpPr>
          <a:xfrm>
            <a:off x="9667406" y="1696322"/>
            <a:ext cx="683232" cy="380143"/>
            <a:chOff x="7322533" y="3285218"/>
            <a:chExt cx="683232" cy="380143"/>
          </a:xfrm>
        </p:grpSpPr>
        <p:sp>
          <p:nvSpPr>
            <p:cNvPr id="201" name="Rectangle: Rounded Corners 200">
              <a:extLst>
                <a:ext uri="{FF2B5EF4-FFF2-40B4-BE49-F238E27FC236}">
                  <a16:creationId xmlns:a16="http://schemas.microsoft.com/office/drawing/2014/main" id="{22AB4FB7-CF4D-4FF1-A688-9EE383A44DA1}"/>
                </a:ext>
              </a:extLst>
            </p:cNvPr>
            <p:cNvSpPr/>
            <p:nvPr/>
          </p:nvSpPr>
          <p:spPr bwMode="auto">
            <a:xfrm>
              <a:off x="7322533" y="3285218"/>
              <a:ext cx="683232" cy="380143"/>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D8B67AC9-C096-407A-9706-D8ADC6355C9F}"/>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37521"/>
                  </a:solidFill>
                  <a:effectLst/>
                  <a:uLnTx/>
                  <a:uFillTx/>
                  <a:latin typeface="Segoe UI Semibold"/>
                  <a:ea typeface="+mn-ea"/>
                  <a:cs typeface="+mn-cs"/>
                </a:rPr>
                <a:t>Outbound Rule 2</a:t>
              </a:r>
            </a:p>
          </p:txBody>
        </p:sp>
      </p:grpSp>
      <p:cxnSp>
        <p:nvCxnSpPr>
          <p:cNvPr id="20" name="Straight Connector 19">
            <a:extLst>
              <a:ext uri="{FF2B5EF4-FFF2-40B4-BE49-F238E27FC236}">
                <a16:creationId xmlns:a16="http://schemas.microsoft.com/office/drawing/2014/main" id="{4BDAEE5C-6354-41CD-B851-2F0CD9DC13E3}"/>
              </a:ext>
            </a:extLst>
          </p:cNvPr>
          <p:cNvCxnSpPr>
            <a:cxnSpLocks/>
          </p:cNvCxnSpPr>
          <p:nvPr/>
        </p:nvCxnSpPr>
        <p:spPr>
          <a:xfrm>
            <a:off x="7996595" y="3874298"/>
            <a:ext cx="0" cy="182880"/>
          </a:xfrm>
          <a:prstGeom prst="line">
            <a:avLst/>
          </a:prstGeom>
          <a:ln w="19050">
            <a:solidFill>
              <a:schemeClr val="accent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87094A6-9D94-4F87-99E0-8AFC09C12462}"/>
              </a:ext>
            </a:extLst>
          </p:cNvPr>
          <p:cNvCxnSpPr>
            <a:cxnSpLocks/>
          </p:cNvCxnSpPr>
          <p:nvPr/>
        </p:nvCxnSpPr>
        <p:spPr>
          <a:xfrm flipH="1">
            <a:off x="9518209" y="3874298"/>
            <a:ext cx="1" cy="182880"/>
          </a:xfrm>
          <a:prstGeom prst="line">
            <a:avLst/>
          </a:prstGeom>
          <a:ln w="19050">
            <a:solidFill>
              <a:schemeClr val="accent4"/>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DCA5557-BA5C-4506-84F0-DC6A4B0987BC}"/>
              </a:ext>
            </a:extLst>
          </p:cNvPr>
          <p:cNvCxnSpPr>
            <a:cxnSpLocks/>
          </p:cNvCxnSpPr>
          <p:nvPr/>
        </p:nvCxnSpPr>
        <p:spPr>
          <a:xfrm>
            <a:off x="9996356" y="687918"/>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EA7C31D-A749-4258-8861-2D291AABA17B}"/>
              </a:ext>
            </a:extLst>
          </p:cNvPr>
          <p:cNvSpPr/>
          <p:nvPr/>
        </p:nvSpPr>
        <p:spPr bwMode="auto">
          <a:xfrm>
            <a:off x="7365511"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7379947"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sp>
        <p:nvSpPr>
          <p:cNvPr id="231" name="Oval 230">
            <a:extLst>
              <a:ext uri="{FF2B5EF4-FFF2-40B4-BE49-F238E27FC236}">
                <a16:creationId xmlns:a16="http://schemas.microsoft.com/office/drawing/2014/main" id="{08F7F7F7-EC85-4B4B-B03A-7D257C274BD6}"/>
              </a:ext>
            </a:extLst>
          </p:cNvPr>
          <p:cNvSpPr/>
          <p:nvPr/>
        </p:nvSpPr>
        <p:spPr bwMode="auto">
          <a:xfrm>
            <a:off x="7791104"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B8DFB456-B95E-4DED-854A-398A0671B187}"/>
              </a:ext>
            </a:extLst>
          </p:cNvPr>
          <p:cNvSpPr txBox="1"/>
          <p:nvPr/>
        </p:nvSpPr>
        <p:spPr>
          <a:xfrm>
            <a:off x="7805540"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grpSp>
        <p:nvGrpSpPr>
          <p:cNvPr id="2" name="Group 1">
            <a:extLst>
              <a:ext uri="{FF2B5EF4-FFF2-40B4-BE49-F238E27FC236}">
                <a16:creationId xmlns:a16="http://schemas.microsoft.com/office/drawing/2014/main" id="{42CB27DA-5695-48F7-A095-6449A0113AC1}"/>
              </a:ext>
            </a:extLst>
          </p:cNvPr>
          <p:cNvGrpSpPr/>
          <p:nvPr/>
        </p:nvGrpSpPr>
        <p:grpSpPr>
          <a:xfrm>
            <a:off x="9667406" y="1113290"/>
            <a:ext cx="683224" cy="267595"/>
            <a:chOff x="9667406" y="2688090"/>
            <a:chExt cx="683224" cy="267595"/>
          </a:xfrm>
        </p:grpSpPr>
        <p:sp>
          <p:nvSpPr>
            <p:cNvPr id="35" name="Rectangle: Rounded Corners 34">
              <a:extLst>
                <a:ext uri="{FF2B5EF4-FFF2-40B4-BE49-F238E27FC236}">
                  <a16:creationId xmlns:a16="http://schemas.microsoft.com/office/drawing/2014/main" id="{746CAAC8-641C-44E5-81D7-2BE38A68C262}"/>
                </a:ext>
              </a:extLst>
            </p:cNvPr>
            <p:cNvSpPr/>
            <p:nvPr/>
          </p:nvSpPr>
          <p:spPr bwMode="auto">
            <a:xfrm>
              <a:off x="9667406" y="2688090"/>
              <a:ext cx="683224" cy="267595"/>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TextBox 238">
              <a:extLst>
                <a:ext uri="{FF2B5EF4-FFF2-40B4-BE49-F238E27FC236}">
                  <a16:creationId xmlns:a16="http://schemas.microsoft.com/office/drawing/2014/main" id="{658C17E7-EBC3-46DE-B8B4-06EBA7997CB8}"/>
                </a:ext>
              </a:extLst>
            </p:cNvPr>
            <p:cNvSpPr txBox="1"/>
            <p:nvPr/>
          </p:nvSpPr>
          <p:spPr>
            <a:xfrm>
              <a:off x="9705816" y="2741096"/>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 Prefix</a:t>
              </a:r>
            </a:p>
          </p:txBody>
        </p:sp>
      </p:grpSp>
      <p:sp>
        <p:nvSpPr>
          <p:cNvPr id="216" name="TextBox 215">
            <a:extLst>
              <a:ext uri="{FF2B5EF4-FFF2-40B4-BE49-F238E27FC236}">
                <a16:creationId xmlns:a16="http://schemas.microsoft.com/office/drawing/2014/main" id="{DD8CC1E6-5FCD-43B0-9246-5F658554A7AC}"/>
              </a:ext>
            </a:extLst>
          </p:cNvPr>
          <p:cNvSpPr txBox="1"/>
          <p:nvPr/>
        </p:nvSpPr>
        <p:spPr>
          <a:xfrm>
            <a:off x="6266099" y="1792529"/>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4 min</a:t>
            </a:r>
          </a:p>
        </p:txBody>
      </p:sp>
      <p:sp>
        <p:nvSpPr>
          <p:cNvPr id="245" name="TextBox 244">
            <a:extLst>
              <a:ext uri="{FF2B5EF4-FFF2-40B4-BE49-F238E27FC236}">
                <a16:creationId xmlns:a16="http://schemas.microsoft.com/office/drawing/2014/main" id="{793E312C-4E70-490E-9623-6BD6BBD3A320}"/>
              </a:ext>
            </a:extLst>
          </p:cNvPr>
          <p:cNvSpPr txBox="1"/>
          <p:nvPr/>
        </p:nvSpPr>
        <p:spPr>
          <a:xfrm>
            <a:off x="10489742" y="1786210"/>
            <a:ext cx="118287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60 min</a:t>
            </a:r>
          </a:p>
        </p:txBody>
      </p:sp>
      <p:cxnSp>
        <p:nvCxnSpPr>
          <p:cNvPr id="252" name="Straight Arrow Connector 251">
            <a:extLst>
              <a:ext uri="{FF2B5EF4-FFF2-40B4-BE49-F238E27FC236}">
                <a16:creationId xmlns:a16="http://schemas.microsoft.com/office/drawing/2014/main" id="{3013F199-9B67-4968-903A-A4B915251476}"/>
              </a:ext>
            </a:extLst>
          </p:cNvPr>
          <p:cNvCxnSpPr>
            <a:cxnSpLocks/>
          </p:cNvCxnSpPr>
          <p:nvPr/>
        </p:nvCxnSpPr>
        <p:spPr>
          <a:xfrm flipH="1">
            <a:off x="7991832" y="4055688"/>
            <a:ext cx="296013"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0690186-6C55-4E25-8852-9DA84668FD88}"/>
              </a:ext>
            </a:extLst>
          </p:cNvPr>
          <p:cNvCxnSpPr>
            <a:cxnSpLocks/>
          </p:cNvCxnSpPr>
          <p:nvPr/>
        </p:nvCxnSpPr>
        <p:spPr>
          <a:xfrm flipH="1">
            <a:off x="9225077" y="4055688"/>
            <a:ext cx="296013"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56D1FB89-B98F-4789-8941-D16A235E8BC9}"/>
              </a:ext>
            </a:extLst>
          </p:cNvPr>
          <p:cNvSpPr/>
          <p:nvPr/>
        </p:nvSpPr>
        <p:spPr>
          <a:xfrm>
            <a:off x="319120" y="1250450"/>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Define, scale, and tune your outbound NAT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configuration</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75300" y="199770"/>
            <a:ext cx="7346597" cy="923330"/>
          </a:xfrm>
        </p:spPr>
        <p:txBody>
          <a:bodyPr/>
          <a:lstStyle/>
          <a:p>
            <a:r>
              <a:rPr lang="en-US" dirty="0"/>
              <a:t>Azure load balancer</a:t>
            </a:r>
            <a:br>
              <a:rPr lang="en-US" dirty="0"/>
            </a:br>
            <a:r>
              <a:rPr lang="en-US" sz="2400" dirty="0">
                <a:solidFill>
                  <a:schemeClr val="accent4"/>
                </a:solidFill>
              </a:rPr>
              <a:t>What’s new</a:t>
            </a:r>
            <a:endParaRPr lang="en-US" dirty="0">
              <a:solidFill>
                <a:schemeClr val="accent4"/>
              </a:solidFill>
            </a:endParaRP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7211905" y="2479353"/>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89E9565F-ACEF-4E87-9EB7-416BE2E48CC9}"/>
              </a:ext>
            </a:extLst>
          </p:cNvPr>
          <p:cNvGrpSpPr/>
          <p:nvPr/>
        </p:nvGrpSpPr>
        <p:grpSpPr>
          <a:xfrm>
            <a:off x="9288287" y="2479353"/>
            <a:ext cx="1554480" cy="91440"/>
            <a:chOff x="6740104" y="4112357"/>
            <a:chExt cx="845344" cy="91440"/>
          </a:xfrm>
        </p:grpSpPr>
        <p:cxnSp>
          <p:nvCxnSpPr>
            <p:cNvPr id="220" name="Straight Arrow Connector 219">
              <a:extLst>
                <a:ext uri="{FF2B5EF4-FFF2-40B4-BE49-F238E27FC236}">
                  <a16:creationId xmlns:a16="http://schemas.microsoft.com/office/drawing/2014/main" id="{C6066C22-9DA7-4B50-B1E4-025C2B6064C2}"/>
                </a:ext>
              </a:extLst>
            </p:cNvPr>
            <p:cNvCxnSpPr>
              <a:cxnSpLocks/>
            </p:cNvCxnSpPr>
            <p:nvPr/>
          </p:nvCxnSpPr>
          <p:spPr>
            <a:xfrm>
              <a:off x="6740104"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14E62F26-6370-47D0-9DBC-608789022757}"/>
                </a:ext>
              </a:extLst>
            </p:cNvPr>
            <p:cNvCxnSpPr>
              <a:cxnSpLocks/>
            </p:cNvCxnSpPr>
            <p:nvPr/>
          </p:nvCxnSpPr>
          <p:spPr>
            <a:xfrm>
              <a:off x="7585448"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C17E0E5-9FBF-46DF-854B-A9FC87F45F24}"/>
                </a:ext>
              </a:extLst>
            </p:cNvPr>
            <p:cNvCxnSpPr>
              <a:cxnSpLocks/>
            </p:cNvCxnSpPr>
            <p:nvPr/>
          </p:nvCxnSpPr>
          <p:spPr>
            <a:xfrm>
              <a:off x="6740104" y="4112357"/>
              <a:ext cx="845344"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7E0E2C75-58C5-4D66-8361-3B3A288C1CBD}"/>
              </a:ext>
            </a:extLst>
          </p:cNvPr>
          <p:cNvGrpSpPr/>
          <p:nvPr/>
        </p:nvGrpSpPr>
        <p:grpSpPr>
          <a:xfrm>
            <a:off x="10941049" y="5314454"/>
            <a:ext cx="609600" cy="609598"/>
            <a:chOff x="9594895" y="1200712"/>
            <a:chExt cx="609600" cy="609598"/>
          </a:xfrm>
        </p:grpSpPr>
        <p:sp>
          <p:nvSpPr>
            <p:cNvPr id="206" name="Oval 205">
              <a:extLst>
                <a:ext uri="{FF2B5EF4-FFF2-40B4-BE49-F238E27FC236}">
                  <a16:creationId xmlns:a16="http://schemas.microsoft.com/office/drawing/2014/main" id="{EE8B4F72-569C-4CD9-97A1-CB6B9861440B}"/>
                </a:ext>
              </a:extLst>
            </p:cNvPr>
            <p:cNvSpPr/>
            <p:nvPr/>
          </p:nvSpPr>
          <p:spPr bwMode="auto">
            <a:xfrm>
              <a:off x="9594895" y="1200712"/>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D0842F4-0487-4CEB-B9D8-D41BD625D6CA}"/>
                </a:ext>
              </a:extLst>
            </p:cNvPr>
            <p:cNvGrpSpPr/>
            <p:nvPr/>
          </p:nvGrpSpPr>
          <p:grpSpPr>
            <a:xfrm>
              <a:off x="9725589" y="1335064"/>
              <a:ext cx="348212" cy="337894"/>
              <a:chOff x="11105601" y="3231122"/>
              <a:chExt cx="348212" cy="337894"/>
            </a:xfrm>
          </p:grpSpPr>
          <p:sp>
            <p:nvSpPr>
              <p:cNvPr id="208" name="globe_2">
                <a:extLst>
                  <a:ext uri="{FF2B5EF4-FFF2-40B4-BE49-F238E27FC236}">
                    <a16:creationId xmlns:a16="http://schemas.microsoft.com/office/drawing/2014/main" id="{202D389E-880F-4354-B0E3-186C60ABBC8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9" name="Straight Connector 208">
                <a:extLst>
                  <a:ext uri="{FF2B5EF4-FFF2-40B4-BE49-F238E27FC236}">
                    <a16:creationId xmlns:a16="http://schemas.microsoft.com/office/drawing/2014/main" id="{169AFCE0-B77C-42A5-AEF9-276B92C6AEDA}"/>
                  </a:ext>
                </a:extLst>
              </p:cNvPr>
              <p:cNvCxnSpPr>
                <a:stCxn id="208" idx="1"/>
                <a:endCxn id="208"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3" name="Group 25">
            <a:extLst>
              <a:ext uri="{FF2B5EF4-FFF2-40B4-BE49-F238E27FC236}">
                <a16:creationId xmlns:a16="http://schemas.microsoft.com/office/drawing/2014/main" id="{CA1B889E-A39F-49AC-A1D2-1530422DBB4F}"/>
              </a:ext>
            </a:extLst>
          </p:cNvPr>
          <p:cNvGrpSpPr>
            <a:grpSpLocks noChangeAspect="1"/>
          </p:cNvGrpSpPr>
          <p:nvPr/>
        </p:nvGrpSpPr>
        <p:grpSpPr bwMode="auto">
          <a:xfrm>
            <a:off x="6266099" y="5478839"/>
            <a:ext cx="457022" cy="354303"/>
            <a:chOff x="3689" y="2040"/>
            <a:chExt cx="307" cy="238"/>
          </a:xfrm>
        </p:grpSpPr>
        <p:sp>
          <p:nvSpPr>
            <p:cNvPr id="224" name="Freeform 26">
              <a:extLst>
                <a:ext uri="{FF2B5EF4-FFF2-40B4-BE49-F238E27FC236}">
                  <a16:creationId xmlns:a16="http://schemas.microsoft.com/office/drawing/2014/main" id="{5E3CBAC7-58AE-467C-89FB-5A40D31C9E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27">
              <a:extLst>
                <a:ext uri="{FF2B5EF4-FFF2-40B4-BE49-F238E27FC236}">
                  <a16:creationId xmlns:a16="http://schemas.microsoft.com/office/drawing/2014/main" id="{8234E766-67FE-4F8C-A7C5-AA8880285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28">
              <a:extLst>
                <a:ext uri="{FF2B5EF4-FFF2-40B4-BE49-F238E27FC236}">
                  <a16:creationId xmlns:a16="http://schemas.microsoft.com/office/drawing/2014/main" id="{78F41C9B-DEE6-4087-AF52-CC0B40338EF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Line 29">
              <a:extLst>
                <a:ext uri="{FF2B5EF4-FFF2-40B4-BE49-F238E27FC236}">
                  <a16:creationId xmlns:a16="http://schemas.microsoft.com/office/drawing/2014/main" id="{3FB063C8-7ED0-4967-99D0-7D036FEE6674}"/>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EC7EBCAD-2D36-4319-BC3C-FC91762ADF5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BDDD0E4-BCE5-40E9-8230-3B1BCB566561}"/>
              </a:ext>
            </a:extLst>
          </p:cNvPr>
          <p:cNvGrpSpPr/>
          <p:nvPr/>
        </p:nvGrpSpPr>
        <p:grpSpPr>
          <a:xfrm>
            <a:off x="6742297" y="6101014"/>
            <a:ext cx="249745" cy="212419"/>
            <a:chOff x="6450413" y="3786923"/>
            <a:chExt cx="249745" cy="212419"/>
          </a:xfrm>
        </p:grpSpPr>
        <p:cxnSp>
          <p:nvCxnSpPr>
            <p:cNvPr id="234" name="Straight Arrow Connector 233">
              <a:extLst>
                <a:ext uri="{FF2B5EF4-FFF2-40B4-BE49-F238E27FC236}">
                  <a16:creationId xmlns:a16="http://schemas.microsoft.com/office/drawing/2014/main" id="{F05390F7-F992-4DDE-914C-622685F1364E}"/>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5B16331-0C55-4021-A5C6-4B32F6CE57E5}"/>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BFA1E98-E319-4039-96A6-A68AFD3066C7}"/>
              </a:ext>
            </a:extLst>
          </p:cNvPr>
          <p:cNvGrpSpPr/>
          <p:nvPr/>
        </p:nvGrpSpPr>
        <p:grpSpPr>
          <a:xfrm>
            <a:off x="7188888" y="5497954"/>
            <a:ext cx="1006764" cy="234463"/>
            <a:chOff x="7068238" y="3265044"/>
            <a:chExt cx="1006764" cy="234463"/>
          </a:xfrm>
        </p:grpSpPr>
        <p:sp>
          <p:nvSpPr>
            <p:cNvPr id="237" name="Rectangle: Rounded Corners 236">
              <a:extLst>
                <a:ext uri="{FF2B5EF4-FFF2-40B4-BE49-F238E27FC236}">
                  <a16:creationId xmlns:a16="http://schemas.microsoft.com/office/drawing/2014/main" id="{2A7276FA-C036-421A-9F62-5C2D2D131C48}"/>
                </a:ext>
              </a:extLst>
            </p:cNvPr>
            <p:cNvSpPr/>
            <p:nvPr/>
          </p:nvSpPr>
          <p:spPr bwMode="auto">
            <a:xfrm>
              <a:off x="7068238"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25F3C6E6-9ED1-4D28-881B-FD1F8897BFF2}"/>
                </a:ext>
              </a:extLst>
            </p:cNvPr>
            <p:cNvSpPr txBox="1"/>
            <p:nvPr/>
          </p:nvSpPr>
          <p:spPr>
            <a:xfrm>
              <a:off x="7205860"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grpSp>
        <p:nvGrpSpPr>
          <p:cNvPr id="240" name="Group 239">
            <a:extLst>
              <a:ext uri="{FF2B5EF4-FFF2-40B4-BE49-F238E27FC236}">
                <a16:creationId xmlns:a16="http://schemas.microsoft.com/office/drawing/2014/main" id="{D4148FFB-5EB4-46AC-A620-6C038B590869}"/>
              </a:ext>
            </a:extLst>
          </p:cNvPr>
          <p:cNvGrpSpPr/>
          <p:nvPr/>
        </p:nvGrpSpPr>
        <p:grpSpPr>
          <a:xfrm>
            <a:off x="9479042" y="5497954"/>
            <a:ext cx="1006764" cy="234463"/>
            <a:chOff x="9479042" y="3265044"/>
            <a:chExt cx="1006764" cy="234463"/>
          </a:xfrm>
        </p:grpSpPr>
        <p:sp>
          <p:nvSpPr>
            <p:cNvPr id="243" name="Rectangle: Rounded Corners 242">
              <a:extLst>
                <a:ext uri="{FF2B5EF4-FFF2-40B4-BE49-F238E27FC236}">
                  <a16:creationId xmlns:a16="http://schemas.microsoft.com/office/drawing/2014/main" id="{363B1E99-F4AC-4CBF-B2F2-E558A626DC6B}"/>
                </a:ext>
              </a:extLst>
            </p:cNvPr>
            <p:cNvSpPr/>
            <p:nvPr/>
          </p:nvSpPr>
          <p:spPr bwMode="auto">
            <a:xfrm>
              <a:off x="9479042"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4A821491-833E-4FF4-A99C-9E7E61EA1BD4}"/>
                </a:ext>
              </a:extLst>
            </p:cNvPr>
            <p:cNvSpPr txBox="1"/>
            <p:nvPr/>
          </p:nvSpPr>
          <p:spPr>
            <a:xfrm>
              <a:off x="9616664"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sp>
        <p:nvSpPr>
          <p:cNvPr id="246" name="TextBox 245">
            <a:extLst>
              <a:ext uri="{FF2B5EF4-FFF2-40B4-BE49-F238E27FC236}">
                <a16:creationId xmlns:a16="http://schemas.microsoft.com/office/drawing/2014/main" id="{21C4A4FB-F2B6-4F04-91B6-4E6991A711CF}"/>
              </a:ext>
            </a:extLst>
          </p:cNvPr>
          <p:cNvSpPr txBox="1"/>
          <p:nvPr/>
        </p:nvSpPr>
        <p:spPr>
          <a:xfrm>
            <a:off x="6096000"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47" name="Group 246">
            <a:extLst>
              <a:ext uri="{FF2B5EF4-FFF2-40B4-BE49-F238E27FC236}">
                <a16:creationId xmlns:a16="http://schemas.microsoft.com/office/drawing/2014/main" id="{45D74C90-4F2B-4F43-A18B-65FF9632EA23}"/>
              </a:ext>
            </a:extLst>
          </p:cNvPr>
          <p:cNvGrpSpPr/>
          <p:nvPr/>
        </p:nvGrpSpPr>
        <p:grpSpPr>
          <a:xfrm>
            <a:off x="11527728" y="6101014"/>
            <a:ext cx="249745" cy="212419"/>
            <a:chOff x="6450413" y="3786923"/>
            <a:chExt cx="249745" cy="212419"/>
          </a:xfrm>
        </p:grpSpPr>
        <p:cxnSp>
          <p:nvCxnSpPr>
            <p:cNvPr id="250" name="Straight Arrow Connector 249">
              <a:extLst>
                <a:ext uri="{FF2B5EF4-FFF2-40B4-BE49-F238E27FC236}">
                  <a16:creationId xmlns:a16="http://schemas.microsoft.com/office/drawing/2014/main" id="{F75ABB8E-90F2-41E7-BECC-D7FF4CB8564C}"/>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3C65A34-708E-4F51-A6E0-1F75BD0F6039}"/>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id="{28B2E112-0AA5-40DF-8AB5-1D6FCF68EEB6}"/>
              </a:ext>
            </a:extLst>
          </p:cNvPr>
          <p:cNvSpPr txBox="1"/>
          <p:nvPr/>
        </p:nvSpPr>
        <p:spPr>
          <a:xfrm>
            <a:off x="10875679"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55" name="Group 254">
            <a:extLst>
              <a:ext uri="{FF2B5EF4-FFF2-40B4-BE49-F238E27FC236}">
                <a16:creationId xmlns:a16="http://schemas.microsoft.com/office/drawing/2014/main" id="{906E2390-CF1C-4C35-AAD3-43E0F0C66A2C}"/>
              </a:ext>
            </a:extLst>
          </p:cNvPr>
          <p:cNvGrpSpPr/>
          <p:nvPr/>
        </p:nvGrpSpPr>
        <p:grpSpPr>
          <a:xfrm>
            <a:off x="8215987" y="5505891"/>
            <a:ext cx="152220" cy="212375"/>
            <a:chOff x="8225511" y="3265042"/>
            <a:chExt cx="152220" cy="234463"/>
          </a:xfrm>
        </p:grpSpPr>
        <p:sp>
          <p:nvSpPr>
            <p:cNvPr id="256" name="Right Bracket 255">
              <a:extLst>
                <a:ext uri="{FF2B5EF4-FFF2-40B4-BE49-F238E27FC236}">
                  <a16:creationId xmlns:a16="http://schemas.microsoft.com/office/drawing/2014/main" id="{7C9C2964-4F44-4EA1-819E-318E9EA456DE}"/>
                </a:ext>
              </a:extLst>
            </p:cNvPr>
            <p:cNvSpPr/>
            <p:nvPr/>
          </p:nvSpPr>
          <p:spPr>
            <a:xfrm>
              <a:off x="8225511"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ight Bracket 256">
              <a:extLst>
                <a:ext uri="{FF2B5EF4-FFF2-40B4-BE49-F238E27FC236}">
                  <a16:creationId xmlns:a16="http://schemas.microsoft.com/office/drawing/2014/main" id="{7BF89606-D4C4-4B88-A3E4-06F5A8A8B807}"/>
                </a:ext>
              </a:extLst>
            </p:cNvPr>
            <p:cNvSpPr/>
            <p:nvPr/>
          </p:nvSpPr>
          <p:spPr>
            <a:xfrm>
              <a:off x="8287905"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ight Bracket 257">
              <a:extLst>
                <a:ext uri="{FF2B5EF4-FFF2-40B4-BE49-F238E27FC236}">
                  <a16:creationId xmlns:a16="http://schemas.microsoft.com/office/drawing/2014/main" id="{E58A4986-3DCF-4F40-8829-40A33260BEE3}"/>
                </a:ext>
              </a:extLst>
            </p:cNvPr>
            <p:cNvSpPr/>
            <p:nvPr/>
          </p:nvSpPr>
          <p:spPr>
            <a:xfrm>
              <a:off x="8350299"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D884113C-8988-49AC-A8EC-84B5D7D66908}"/>
              </a:ext>
            </a:extLst>
          </p:cNvPr>
          <p:cNvGrpSpPr/>
          <p:nvPr/>
        </p:nvGrpSpPr>
        <p:grpSpPr>
          <a:xfrm>
            <a:off x="9298246" y="5505891"/>
            <a:ext cx="152220" cy="212379"/>
            <a:chOff x="9281581" y="3272981"/>
            <a:chExt cx="152220" cy="234463"/>
          </a:xfrm>
        </p:grpSpPr>
        <p:sp>
          <p:nvSpPr>
            <p:cNvPr id="260" name="Right Bracket 259">
              <a:extLst>
                <a:ext uri="{FF2B5EF4-FFF2-40B4-BE49-F238E27FC236}">
                  <a16:creationId xmlns:a16="http://schemas.microsoft.com/office/drawing/2014/main" id="{F10AA6B8-8F9E-4E86-B6FB-CBDD5AA3F291}"/>
                </a:ext>
              </a:extLst>
            </p:cNvPr>
            <p:cNvSpPr/>
            <p:nvPr/>
          </p:nvSpPr>
          <p:spPr>
            <a:xfrm flipH="1">
              <a:off x="9281581"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ight Bracket 260">
              <a:extLst>
                <a:ext uri="{FF2B5EF4-FFF2-40B4-BE49-F238E27FC236}">
                  <a16:creationId xmlns:a16="http://schemas.microsoft.com/office/drawing/2014/main" id="{BBB1B430-C52F-47EE-91BF-EE999BD36424}"/>
                </a:ext>
              </a:extLst>
            </p:cNvPr>
            <p:cNvSpPr/>
            <p:nvPr/>
          </p:nvSpPr>
          <p:spPr>
            <a:xfrm flipH="1">
              <a:off x="9343975"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ight Bracket 261">
              <a:extLst>
                <a:ext uri="{FF2B5EF4-FFF2-40B4-BE49-F238E27FC236}">
                  <a16:creationId xmlns:a16="http://schemas.microsoft.com/office/drawing/2014/main" id="{8DA18347-B9DF-4F14-84AE-612499B1062B}"/>
                </a:ext>
              </a:extLst>
            </p:cNvPr>
            <p:cNvSpPr/>
            <p:nvPr/>
          </p:nvSpPr>
          <p:spPr>
            <a:xfrm flipH="1">
              <a:off x="9406369"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3" name="Straight Arrow Connector 262">
            <a:extLst>
              <a:ext uri="{FF2B5EF4-FFF2-40B4-BE49-F238E27FC236}">
                <a16:creationId xmlns:a16="http://schemas.microsoft.com/office/drawing/2014/main" id="{042F3B20-828C-4A5F-B22F-10BD3D5A2A20}"/>
              </a:ext>
            </a:extLst>
          </p:cNvPr>
          <p:cNvCxnSpPr>
            <a:cxnSpLocks/>
          </p:cNvCxnSpPr>
          <p:nvPr/>
        </p:nvCxnSpPr>
        <p:spPr>
          <a:xfrm>
            <a:off x="7182261"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5592B3C-A197-48F6-B4DE-F888294311AE}"/>
              </a:ext>
            </a:extLst>
          </p:cNvPr>
          <p:cNvCxnSpPr>
            <a:cxnSpLocks/>
          </p:cNvCxnSpPr>
          <p:nvPr/>
        </p:nvCxnSpPr>
        <p:spPr>
          <a:xfrm flipH="1">
            <a:off x="9298246"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6" name="Graphic 4">
            <a:extLst>
              <a:ext uri="{FF2B5EF4-FFF2-40B4-BE49-F238E27FC236}">
                <a16:creationId xmlns:a16="http://schemas.microsoft.com/office/drawing/2014/main" id="{547F0E35-F219-4C35-B276-F9E3F69A6732}"/>
              </a:ext>
            </a:extLst>
          </p:cNvPr>
          <p:cNvGrpSpPr/>
          <p:nvPr/>
        </p:nvGrpSpPr>
        <p:grpSpPr>
          <a:xfrm>
            <a:off x="8521911" y="4979173"/>
            <a:ext cx="640080" cy="640080"/>
            <a:chOff x="566898" y="438865"/>
            <a:chExt cx="793823" cy="793822"/>
          </a:xfrm>
          <a:effectLst/>
        </p:grpSpPr>
        <p:sp>
          <p:nvSpPr>
            <p:cNvPr id="267" name="Freeform: Shape 266">
              <a:extLst>
                <a:ext uri="{FF2B5EF4-FFF2-40B4-BE49-F238E27FC236}">
                  <a16:creationId xmlns:a16="http://schemas.microsoft.com/office/drawing/2014/main" id="{A3EBF68E-A2F4-4A4C-BFEE-25BFBC4A649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DC5B0AB2-BD23-449B-9B2A-7B9AE87C590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53FE9E2-095B-4041-ADB9-CDA0D5AA66A1}"/>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D699D22C-6512-4CA9-BDA9-B58D90E89D4E}"/>
              </a:ext>
            </a:extLst>
          </p:cNvPr>
          <p:cNvSpPr txBox="1"/>
          <p:nvPr/>
        </p:nvSpPr>
        <p:spPr>
          <a:xfrm>
            <a:off x="8480361" y="6061799"/>
            <a:ext cx="74223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Idle timeout</a:t>
            </a:r>
          </a:p>
        </p:txBody>
      </p:sp>
      <p:pic>
        <p:nvPicPr>
          <p:cNvPr id="271" name="Graphic 270" descr="Alarm Clock">
            <a:extLst>
              <a:ext uri="{FF2B5EF4-FFF2-40B4-BE49-F238E27FC236}">
                <a16:creationId xmlns:a16="http://schemas.microsoft.com/office/drawing/2014/main" id="{D91CCE7F-A488-413A-98F7-2C2F72769E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29573" y="5608611"/>
            <a:ext cx="423500" cy="423500"/>
          </a:xfrm>
          <a:prstGeom prst="rect">
            <a:avLst/>
          </a:prstGeom>
        </p:spPr>
      </p:pic>
      <p:sp>
        <p:nvSpPr>
          <p:cNvPr id="272" name="Rectangle 271">
            <a:extLst>
              <a:ext uri="{FF2B5EF4-FFF2-40B4-BE49-F238E27FC236}">
                <a16:creationId xmlns:a16="http://schemas.microsoft.com/office/drawing/2014/main" id="{7B01F593-1B32-41E2-BF1C-7C20A834F3AD}"/>
              </a:ext>
            </a:extLst>
          </p:cNvPr>
          <p:cNvSpPr/>
          <p:nvPr/>
        </p:nvSpPr>
        <p:spPr>
          <a:xfrm>
            <a:off x="319120" y="4122593"/>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Optimize application performance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clean connection releases</a:t>
            </a:r>
            <a:endParaRPr kumimoji="0" lang="en-US" sz="1800" b="1" i="0" u="none" strike="noStrike" kern="1200" cap="none" spc="0" normalizeH="0" baseline="0" noProof="0">
              <a:ln>
                <a:noFill/>
              </a:ln>
              <a:solidFill>
                <a:srgbClr val="1A1A1A"/>
              </a:solidFill>
              <a:effectLst/>
              <a:uLnTx/>
              <a:uFillTx/>
              <a:latin typeface="Segoe UI Semibold"/>
              <a:ea typeface="+mn-ea"/>
              <a:cs typeface="+mn-cs"/>
            </a:endParaRPr>
          </a:p>
        </p:txBody>
      </p:sp>
      <p:sp>
        <p:nvSpPr>
          <p:cNvPr id="203" name="TextBox 202">
            <a:extLst>
              <a:ext uri="{FF2B5EF4-FFF2-40B4-BE49-F238E27FC236}">
                <a16:creationId xmlns:a16="http://schemas.microsoft.com/office/drawing/2014/main" id="{1457B17F-72E1-3E4F-A5EA-AE6AFC628626}"/>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214" name="TextBox 213">
            <a:extLst>
              <a:ext uri="{FF2B5EF4-FFF2-40B4-BE49-F238E27FC236}">
                <a16:creationId xmlns:a16="http://schemas.microsoft.com/office/drawing/2014/main" id="{5599DDC1-B928-B248-9B12-FBB9E815ADF3}"/>
              </a:ext>
            </a:extLst>
          </p:cNvPr>
          <p:cNvSpPr txBox="1"/>
          <p:nvPr/>
        </p:nvSpPr>
        <p:spPr>
          <a:xfrm>
            <a:off x="10316783" y="4571202"/>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96" name="Picture 195">
            <a:extLst>
              <a:ext uri="{FF2B5EF4-FFF2-40B4-BE49-F238E27FC236}">
                <a16:creationId xmlns:a16="http://schemas.microsoft.com/office/drawing/2014/main" id="{A3D7F40A-6AEC-41C8-B80C-891923A54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3" y="131320"/>
            <a:ext cx="1669576" cy="873745"/>
          </a:xfrm>
          <a:prstGeom prst="rect">
            <a:avLst/>
          </a:prstGeom>
        </p:spPr>
      </p:pic>
    </p:spTree>
    <p:extLst>
      <p:ext uri="{BB962C8B-B14F-4D97-AF65-F5344CB8AC3E}">
        <p14:creationId xmlns:p14="http://schemas.microsoft.com/office/powerpoint/2010/main" val="1822713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End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350613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2622EA-EBFA-B341-9128-DF9045A84C2D}"/>
              </a:ext>
            </a:extLst>
          </p:cNvPr>
          <p:cNvSpPr/>
          <p:nvPr/>
        </p:nvSpPr>
        <p:spPr bwMode="auto">
          <a:xfrm>
            <a:off x="38639" y="0"/>
            <a:ext cx="8493487" cy="6737335"/>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BB331AA5-01A3-374D-BB1B-6CEF974910CA}"/>
              </a:ext>
            </a:extLst>
          </p:cNvPr>
          <p:cNvSpPr/>
          <p:nvPr/>
        </p:nvSpPr>
        <p:spPr bwMode="auto">
          <a:xfrm>
            <a:off x="1088299" y="3129442"/>
            <a:ext cx="3033188" cy="615553"/>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E51DFE8-1F69-489C-9917-746C20F132ED}"/>
              </a:ext>
            </a:extLst>
          </p:cNvPr>
          <p:cNvGrpSpPr/>
          <p:nvPr/>
        </p:nvGrpSpPr>
        <p:grpSpPr>
          <a:xfrm>
            <a:off x="8648110" y="-1"/>
            <a:ext cx="3273733" cy="6737335"/>
            <a:chOff x="3234581" y="-2409814"/>
            <a:chExt cx="5983017" cy="13199070"/>
          </a:xfrm>
        </p:grpSpPr>
        <p:sp>
          <p:nvSpPr>
            <p:cNvPr id="47" name="Rectangle 46">
              <a:extLst>
                <a:ext uri="{FF2B5EF4-FFF2-40B4-BE49-F238E27FC236}">
                  <a16:creationId xmlns:a16="http://schemas.microsoft.com/office/drawing/2014/main" id="{8C33BF10-A59E-4F7F-9E2B-FA698E75425B}"/>
                </a:ext>
              </a:extLst>
            </p:cNvPr>
            <p:cNvSpPr/>
            <p:nvPr/>
          </p:nvSpPr>
          <p:spPr bwMode="auto">
            <a:xfrm>
              <a:off x="3234581" y="-2409814"/>
              <a:ext cx="5983017" cy="655423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10CA29F1-8794-4918-B9C7-083C618CD843}"/>
                </a:ext>
              </a:extLst>
            </p:cNvPr>
            <p:cNvSpPr/>
            <p:nvPr/>
          </p:nvSpPr>
          <p:spPr bwMode="auto">
            <a:xfrm>
              <a:off x="3234581" y="4296310"/>
              <a:ext cx="5983017" cy="6492946"/>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653B8E83-E8DD-4D9D-9573-9F8E9BE2B142}"/>
              </a:ext>
            </a:extLst>
          </p:cNvPr>
          <p:cNvSpPr/>
          <p:nvPr/>
        </p:nvSpPr>
        <p:spPr>
          <a:xfrm>
            <a:off x="440227" y="884460"/>
            <a:ext cx="8207881"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mn-cs"/>
              </a:rPr>
              <a:t>Microsoft’s global multi-CDN ecosystem</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67272" y="237655"/>
            <a:ext cx="6377940" cy="553998"/>
          </a:xfrm>
        </p:spPr>
        <p:txBody>
          <a:bodyPr/>
          <a:lstStyle/>
          <a:p>
            <a:r>
              <a:rPr lang="en-US" dirty="0"/>
              <a:t>Azure CDN</a:t>
            </a:r>
          </a:p>
        </p:txBody>
      </p:sp>
      <p:sp>
        <p:nvSpPr>
          <p:cNvPr id="36" name="Rectangle 35">
            <a:extLst>
              <a:ext uri="{FF2B5EF4-FFF2-40B4-BE49-F238E27FC236}">
                <a16:creationId xmlns:a16="http://schemas.microsoft.com/office/drawing/2014/main" id="{631C8D30-987E-4990-95EB-6F6917288AE1}"/>
              </a:ext>
            </a:extLst>
          </p:cNvPr>
          <p:cNvSpPr/>
          <p:nvPr/>
        </p:nvSpPr>
        <p:spPr>
          <a:xfrm>
            <a:off x="8911745" y="948835"/>
            <a:ext cx="274646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“Our page load times are very low, and we're able to do it on a more powerful and scalable infrastructure that costs us 45 percent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Kevin </a:t>
            </a:r>
            <a:r>
              <a:rPr kumimoji="0" lang="en-US" sz="1400" b="1" i="0" u="none" strike="noStrike" kern="1200" cap="none" spc="0" normalizeH="0" baseline="0" noProof="0" err="1">
                <a:ln>
                  <a:noFill/>
                </a:ln>
                <a:solidFill>
                  <a:srgbClr val="1A1A1A"/>
                </a:solidFill>
                <a:effectLst/>
                <a:uLnTx/>
                <a:uFillTx/>
                <a:latin typeface="Segoe UI"/>
                <a:ea typeface="+mn-ea"/>
                <a:cs typeface="+mn-cs"/>
              </a:rPr>
              <a:t>Lisota</a:t>
            </a:r>
            <a:r>
              <a:rPr kumimoji="0" lang="en-US" sz="1400" b="1"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err="1">
                <a:ln>
                  <a:noFill/>
                </a:ln>
                <a:solidFill>
                  <a:srgbClr val="1A1A1A"/>
                </a:solidFill>
                <a:effectLst/>
                <a:uLnTx/>
                <a:uFillTx/>
                <a:latin typeface="Segoe UI"/>
                <a:ea typeface="+mn-ea"/>
                <a:cs typeface="+mn-cs"/>
              </a:rPr>
              <a:t>Geekwire</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EF44E79-E1D2-4F91-AD4C-0E0768DAEE35}"/>
              </a:ext>
            </a:extLst>
          </p:cNvPr>
          <p:cNvSpPr/>
          <p:nvPr/>
        </p:nvSpPr>
        <p:spPr>
          <a:xfrm>
            <a:off x="8976273" y="4440672"/>
            <a:ext cx="2810719"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“Our partnership with Microsoft Azure was critical in extending our reach to more people and more devices via cloud streaming than ever before.”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Eric Black, NBC Sports Group</a:t>
            </a:r>
          </a:p>
        </p:txBody>
      </p:sp>
      <p:pic>
        <p:nvPicPr>
          <p:cNvPr id="2052" name="Picture 4" descr="Geekwire">
            <a:extLst>
              <a:ext uri="{FF2B5EF4-FFF2-40B4-BE49-F238E27FC236}">
                <a16:creationId xmlns:a16="http://schemas.microsoft.com/office/drawing/2014/main" id="{A7038193-7531-4241-8F9F-2F2991FF25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76273" y="301161"/>
            <a:ext cx="1800225" cy="3390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40E88D-8B11-4953-ACD7-1475390B20A2}"/>
              </a:ext>
            </a:extLst>
          </p:cNvPr>
          <p:cNvGrpSpPr/>
          <p:nvPr/>
        </p:nvGrpSpPr>
        <p:grpSpPr>
          <a:xfrm>
            <a:off x="405008" y="5258863"/>
            <a:ext cx="3773244" cy="952864"/>
            <a:chOff x="383237" y="4967735"/>
            <a:chExt cx="3773244" cy="952864"/>
          </a:xfrm>
        </p:grpSpPr>
        <p:grpSp>
          <p:nvGrpSpPr>
            <p:cNvPr id="124" name="Group 123">
              <a:extLst>
                <a:ext uri="{FF2B5EF4-FFF2-40B4-BE49-F238E27FC236}">
                  <a16:creationId xmlns:a16="http://schemas.microsoft.com/office/drawing/2014/main" id="{9C6D4622-3798-45B1-8507-A1E092E5B137}"/>
                </a:ext>
              </a:extLst>
            </p:cNvPr>
            <p:cNvGrpSpPr/>
            <p:nvPr/>
          </p:nvGrpSpPr>
          <p:grpSpPr>
            <a:xfrm>
              <a:off x="1232650" y="4967735"/>
              <a:ext cx="2923831" cy="952864"/>
              <a:chOff x="-319669" y="2026411"/>
              <a:chExt cx="2923831" cy="952864"/>
            </a:xfrm>
          </p:grpSpPr>
          <p:sp>
            <p:nvSpPr>
              <p:cNvPr id="126" name="TextBox 125">
                <a:extLst>
                  <a:ext uri="{FF2B5EF4-FFF2-40B4-BE49-F238E27FC236}">
                    <a16:creationId xmlns:a16="http://schemas.microsoft.com/office/drawing/2014/main" id="{400FDE05-517E-4524-8A21-6B937B14B205}"/>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Global scale</a:t>
                </a:r>
              </a:p>
            </p:txBody>
          </p:sp>
          <p:sp>
            <p:nvSpPr>
              <p:cNvPr id="127" name="TextBox 126">
                <a:extLst>
                  <a:ext uri="{FF2B5EF4-FFF2-40B4-BE49-F238E27FC236}">
                    <a16:creationId xmlns:a16="http://schemas.microsoft.com/office/drawing/2014/main" id="{3033AA50-116C-4817-91E5-70177F155F8D}"/>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Easily handle traffic spikes and heavy load, supports IPv6</a:t>
                </a:r>
              </a:p>
            </p:txBody>
          </p:sp>
        </p:grpSp>
        <p:sp>
          <p:nvSpPr>
            <p:cNvPr id="138" name="globe_4" title="Icon of the earth">
              <a:extLst>
                <a:ext uri="{FF2B5EF4-FFF2-40B4-BE49-F238E27FC236}">
                  <a16:creationId xmlns:a16="http://schemas.microsoft.com/office/drawing/2014/main" id="{2A5185D6-1688-4695-B126-CB6CAEA67433}"/>
                </a:ext>
              </a:extLst>
            </p:cNvPr>
            <p:cNvSpPr>
              <a:spLocks noChangeAspect="1" noEditPoints="1"/>
            </p:cNvSpPr>
            <p:nvPr/>
          </p:nvSpPr>
          <p:spPr bwMode="auto">
            <a:xfrm>
              <a:off x="383237" y="5057485"/>
              <a:ext cx="551156" cy="55303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ECEDB4A-4AD9-44CD-92A0-A10E9A89B70A}"/>
              </a:ext>
            </a:extLst>
          </p:cNvPr>
          <p:cNvGrpSpPr/>
          <p:nvPr/>
        </p:nvGrpSpPr>
        <p:grpSpPr>
          <a:xfrm>
            <a:off x="384779" y="2161218"/>
            <a:ext cx="3793473" cy="952864"/>
            <a:chOff x="363008" y="2161218"/>
            <a:chExt cx="3793473" cy="952864"/>
          </a:xfrm>
        </p:grpSpPr>
        <p:grpSp>
          <p:nvGrpSpPr>
            <p:cNvPr id="94" name="Group 93">
              <a:extLst>
                <a:ext uri="{FF2B5EF4-FFF2-40B4-BE49-F238E27FC236}">
                  <a16:creationId xmlns:a16="http://schemas.microsoft.com/office/drawing/2014/main" id="{5033516F-AAA7-4D1B-A192-6360422CB17D}"/>
                </a:ext>
              </a:extLst>
            </p:cNvPr>
            <p:cNvGrpSpPr/>
            <p:nvPr/>
          </p:nvGrpSpPr>
          <p:grpSpPr>
            <a:xfrm>
              <a:off x="1232650" y="2161218"/>
              <a:ext cx="2923831" cy="952864"/>
              <a:chOff x="-319669" y="2026411"/>
              <a:chExt cx="2923831" cy="952864"/>
            </a:xfrm>
          </p:grpSpPr>
          <p:sp>
            <p:nvSpPr>
              <p:cNvPr id="96" name="TextBox 95">
                <a:extLst>
                  <a:ext uri="{FF2B5EF4-FFF2-40B4-BE49-F238E27FC236}">
                    <a16:creationId xmlns:a16="http://schemas.microsoft.com/office/drawing/2014/main" id="{F79FEBD3-4352-41C1-94A3-0B2E0998481C}"/>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Built-in multi-CDN</a:t>
                </a:r>
              </a:p>
            </p:txBody>
          </p:sp>
          <p:sp>
            <p:nvSpPr>
              <p:cNvPr id="97" name="TextBox 96">
                <a:extLst>
                  <a:ext uri="{FF2B5EF4-FFF2-40B4-BE49-F238E27FC236}">
                    <a16:creationId xmlns:a16="http://schemas.microsoft.com/office/drawing/2014/main" id="{2D93FFCE-52EB-4897-8CD2-1DD856122624}"/>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Choose from multiple top global CDN providers</a:t>
                </a:r>
              </a:p>
            </p:txBody>
          </p:sp>
        </p:grpSp>
        <p:sp>
          <p:nvSpPr>
            <p:cNvPr id="140" name="circle_2" title="Icon of three circles overlappping to make a venn diagram">
              <a:extLst>
                <a:ext uri="{FF2B5EF4-FFF2-40B4-BE49-F238E27FC236}">
                  <a16:creationId xmlns:a16="http://schemas.microsoft.com/office/drawing/2014/main" id="{22AFE4F1-F1C1-44D9-9DD5-410BA347A92C}"/>
                </a:ext>
              </a:extLst>
            </p:cNvPr>
            <p:cNvSpPr>
              <a:spLocks noChangeAspect="1" noEditPoints="1"/>
            </p:cNvSpPr>
            <p:nvPr/>
          </p:nvSpPr>
          <p:spPr bwMode="auto">
            <a:xfrm>
              <a:off x="363008" y="2207841"/>
              <a:ext cx="553031" cy="52230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24789EB-BF44-4114-8E5B-F6E29F56C3D2}"/>
              </a:ext>
            </a:extLst>
          </p:cNvPr>
          <p:cNvGrpSpPr/>
          <p:nvPr/>
        </p:nvGrpSpPr>
        <p:grpSpPr>
          <a:xfrm>
            <a:off x="4564986" y="3675493"/>
            <a:ext cx="3758503" cy="952864"/>
            <a:chOff x="4543215" y="3545001"/>
            <a:chExt cx="3758503" cy="952864"/>
          </a:xfrm>
        </p:grpSpPr>
        <p:grpSp>
          <p:nvGrpSpPr>
            <p:cNvPr id="119" name="Group 118">
              <a:extLst>
                <a:ext uri="{FF2B5EF4-FFF2-40B4-BE49-F238E27FC236}">
                  <a16:creationId xmlns:a16="http://schemas.microsoft.com/office/drawing/2014/main" id="{B6F96D0A-8C84-4E47-99A9-1D7B99644880}"/>
                </a:ext>
              </a:extLst>
            </p:cNvPr>
            <p:cNvGrpSpPr/>
            <p:nvPr/>
          </p:nvGrpSpPr>
          <p:grpSpPr>
            <a:xfrm>
              <a:off x="5377887" y="3545001"/>
              <a:ext cx="2923831" cy="952864"/>
              <a:chOff x="-319669" y="2026411"/>
              <a:chExt cx="2923831" cy="952864"/>
            </a:xfrm>
          </p:grpSpPr>
          <p:sp>
            <p:nvSpPr>
              <p:cNvPr id="121" name="TextBox 120">
                <a:extLst>
                  <a:ext uri="{FF2B5EF4-FFF2-40B4-BE49-F238E27FC236}">
                    <a16:creationId xmlns:a16="http://schemas.microsoft.com/office/drawing/2014/main" id="{137EBD9F-681E-4192-9459-A00D236423E1}"/>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Deep integration</a:t>
                </a:r>
              </a:p>
            </p:txBody>
          </p:sp>
          <p:sp>
            <p:nvSpPr>
              <p:cNvPr id="122" name="TextBox 121">
                <a:extLst>
                  <a:ext uri="{FF2B5EF4-FFF2-40B4-BE49-F238E27FC236}">
                    <a16:creationId xmlns:a16="http://schemas.microsoft.com/office/drawing/2014/main" id="{F35B8A45-BE7B-4118-8D16-506512A38E9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discovers other Azure services</a:t>
                </a:r>
              </a:p>
            </p:txBody>
          </p:sp>
        </p:grpSp>
        <p:sp>
          <p:nvSpPr>
            <p:cNvPr id="141" name="circle" title="Icon of a circle with three smaller circles on it">
              <a:extLst>
                <a:ext uri="{FF2B5EF4-FFF2-40B4-BE49-F238E27FC236}">
                  <a16:creationId xmlns:a16="http://schemas.microsoft.com/office/drawing/2014/main" id="{0FA72066-532D-4F47-AE57-B24559091F8A}"/>
                </a:ext>
              </a:extLst>
            </p:cNvPr>
            <p:cNvSpPr>
              <a:spLocks noChangeAspect="1" noEditPoints="1"/>
            </p:cNvSpPr>
            <p:nvPr/>
          </p:nvSpPr>
          <p:spPr bwMode="auto">
            <a:xfrm>
              <a:off x="4543215" y="3567705"/>
              <a:ext cx="553031" cy="56221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C31B660-F48E-4F96-8838-E4534B51BBAC}"/>
              </a:ext>
            </a:extLst>
          </p:cNvPr>
          <p:cNvGrpSpPr/>
          <p:nvPr/>
        </p:nvGrpSpPr>
        <p:grpSpPr>
          <a:xfrm>
            <a:off x="449882" y="3825849"/>
            <a:ext cx="3728370" cy="952864"/>
            <a:chOff x="413370" y="3545001"/>
            <a:chExt cx="3728370" cy="952864"/>
          </a:xfrm>
        </p:grpSpPr>
        <p:grpSp>
          <p:nvGrpSpPr>
            <p:cNvPr id="114" name="Group 113">
              <a:extLst>
                <a:ext uri="{FF2B5EF4-FFF2-40B4-BE49-F238E27FC236}">
                  <a16:creationId xmlns:a16="http://schemas.microsoft.com/office/drawing/2014/main" id="{5FC3DB3F-C528-4073-A4C4-40A88AAA74E5}"/>
                </a:ext>
              </a:extLst>
            </p:cNvPr>
            <p:cNvGrpSpPr/>
            <p:nvPr/>
          </p:nvGrpSpPr>
          <p:grpSpPr>
            <a:xfrm>
              <a:off x="1217909" y="3545001"/>
              <a:ext cx="2923831" cy="952864"/>
              <a:chOff x="-319669" y="2026411"/>
              <a:chExt cx="2923831" cy="952864"/>
            </a:xfrm>
          </p:grpSpPr>
          <p:sp>
            <p:nvSpPr>
              <p:cNvPr id="116" name="TextBox 115">
                <a:extLst>
                  <a:ext uri="{FF2B5EF4-FFF2-40B4-BE49-F238E27FC236}">
                    <a16:creationId xmlns:a16="http://schemas.microsoft.com/office/drawing/2014/main" id="{A3203947-2974-44E5-8834-41D7D5B09E8F}"/>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Developer friendly</a:t>
                </a:r>
              </a:p>
            </p:txBody>
          </p:sp>
          <p:sp>
            <p:nvSpPr>
              <p:cNvPr id="117" name="TextBox 116">
                <a:extLst>
                  <a:ext uri="{FF2B5EF4-FFF2-40B4-BE49-F238E27FC236}">
                    <a16:creationId xmlns:a16="http://schemas.microsoft.com/office/drawing/2014/main" id="{7AF307F4-70D8-4D29-BD64-6E916FF08389}"/>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Use REST APIs, CLI, PowerShell to manage CDN</a:t>
                </a:r>
              </a:p>
            </p:txBody>
          </p:sp>
        </p:grpSp>
        <p:sp>
          <p:nvSpPr>
            <p:cNvPr id="142" name="girl" title="Icon of a young woman">
              <a:extLst>
                <a:ext uri="{FF2B5EF4-FFF2-40B4-BE49-F238E27FC236}">
                  <a16:creationId xmlns:a16="http://schemas.microsoft.com/office/drawing/2014/main" id="{F3E7394E-21ED-4937-9F4B-1B4D9872901D}"/>
                </a:ext>
              </a:extLst>
            </p:cNvPr>
            <p:cNvSpPr>
              <a:spLocks noChangeAspect="1" noEditPoints="1"/>
            </p:cNvSpPr>
            <p:nvPr/>
          </p:nvSpPr>
          <p:spPr bwMode="auto">
            <a:xfrm>
              <a:off x="413370" y="3631795"/>
              <a:ext cx="442479" cy="524043"/>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4072567-20BB-4010-ADE1-DEA09FBBB4C3}"/>
              </a:ext>
            </a:extLst>
          </p:cNvPr>
          <p:cNvGrpSpPr/>
          <p:nvPr/>
        </p:nvGrpSpPr>
        <p:grpSpPr>
          <a:xfrm>
            <a:off x="4656242" y="2161218"/>
            <a:ext cx="3681988" cy="952864"/>
            <a:chOff x="4634471" y="2161218"/>
            <a:chExt cx="3681988" cy="952864"/>
          </a:xfrm>
        </p:grpSpPr>
        <p:grpSp>
          <p:nvGrpSpPr>
            <p:cNvPr id="109" name="Group 108">
              <a:extLst>
                <a:ext uri="{FF2B5EF4-FFF2-40B4-BE49-F238E27FC236}">
                  <a16:creationId xmlns:a16="http://schemas.microsoft.com/office/drawing/2014/main" id="{64053EF2-21DA-48C0-9B24-59552C59116C}"/>
                </a:ext>
              </a:extLst>
            </p:cNvPr>
            <p:cNvGrpSpPr/>
            <p:nvPr/>
          </p:nvGrpSpPr>
          <p:grpSpPr>
            <a:xfrm>
              <a:off x="5392628" y="2161218"/>
              <a:ext cx="2923831" cy="952864"/>
              <a:chOff x="-319669" y="2026411"/>
              <a:chExt cx="2923831" cy="952864"/>
            </a:xfrm>
          </p:grpSpPr>
          <p:sp>
            <p:nvSpPr>
              <p:cNvPr id="111" name="TextBox 110">
                <a:extLst>
                  <a:ext uri="{FF2B5EF4-FFF2-40B4-BE49-F238E27FC236}">
                    <a16:creationId xmlns:a16="http://schemas.microsoft.com/office/drawing/2014/main" id="{E31E4F0F-C7E5-4CD2-8772-0E2A79538EC8}"/>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CDN made simple</a:t>
                </a:r>
              </a:p>
            </p:txBody>
          </p:sp>
          <p:sp>
            <p:nvSpPr>
              <p:cNvPr id="112" name="TextBox 111">
                <a:extLst>
                  <a:ext uri="{FF2B5EF4-FFF2-40B4-BE49-F238E27FC236}">
                    <a16:creationId xmlns:a16="http://schemas.microsoft.com/office/drawing/2014/main" id="{F15E85E9-6199-4064-9601-CEE9537E40E7}"/>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Few clicks to deploy, enable/disable on demand</a:t>
                </a:r>
              </a:p>
            </p:txBody>
          </p:sp>
        </p:grpSp>
        <p:sp>
          <p:nvSpPr>
            <p:cNvPr id="144" name="LightningBolt_E945" title="Icon of a lightning bolt">
              <a:extLst>
                <a:ext uri="{FF2B5EF4-FFF2-40B4-BE49-F238E27FC236}">
                  <a16:creationId xmlns:a16="http://schemas.microsoft.com/office/drawing/2014/main" id="{EF0F7D81-B332-4526-A006-8112C5DEB734}"/>
                </a:ext>
              </a:extLst>
            </p:cNvPr>
            <p:cNvSpPr>
              <a:spLocks noChangeAspect="1"/>
            </p:cNvSpPr>
            <p:nvPr/>
          </p:nvSpPr>
          <p:spPr bwMode="auto">
            <a:xfrm>
              <a:off x="4634471" y="2213101"/>
              <a:ext cx="370518" cy="51704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2" name="Picture 41" descr="Image result for akamai logo">
            <a:extLst>
              <a:ext uri="{FF2B5EF4-FFF2-40B4-BE49-F238E27FC236}">
                <a16:creationId xmlns:a16="http://schemas.microsoft.com/office/drawing/2014/main" id="{0B3F671A-453B-4C7C-9608-1A5938D85AE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89191" y="3261481"/>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verizon edgecast logo">
            <a:extLst>
              <a:ext uri="{FF2B5EF4-FFF2-40B4-BE49-F238E27FC236}">
                <a16:creationId xmlns:a16="http://schemas.microsoft.com/office/drawing/2014/main" id="{0591149E-A282-497E-BA80-5A19138BFC5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254421" y="3344399"/>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icrosoft logo">
            <a:extLst>
              <a:ext uri="{FF2B5EF4-FFF2-40B4-BE49-F238E27FC236}">
                <a16:creationId xmlns:a16="http://schemas.microsoft.com/office/drawing/2014/main" id="{FBCF066B-10B0-4FC6-97EB-6C738D9C4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625338" y="3268649"/>
            <a:ext cx="294250" cy="286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FF65511-CE6E-4BE4-823D-EC09E42C1132}"/>
              </a:ext>
            </a:extLst>
          </p:cNvPr>
          <p:cNvGrpSpPr/>
          <p:nvPr/>
        </p:nvGrpSpPr>
        <p:grpSpPr>
          <a:xfrm>
            <a:off x="4529989" y="5258863"/>
            <a:ext cx="3808241" cy="952864"/>
            <a:chOff x="4529989" y="5258863"/>
            <a:chExt cx="3808241" cy="952864"/>
          </a:xfrm>
        </p:grpSpPr>
        <p:grpSp>
          <p:nvGrpSpPr>
            <p:cNvPr id="129" name="Group 128">
              <a:extLst>
                <a:ext uri="{FF2B5EF4-FFF2-40B4-BE49-F238E27FC236}">
                  <a16:creationId xmlns:a16="http://schemas.microsoft.com/office/drawing/2014/main" id="{81A16E57-9E0F-4D82-8AAD-0DC4CC81892C}"/>
                </a:ext>
              </a:extLst>
            </p:cNvPr>
            <p:cNvGrpSpPr/>
            <p:nvPr/>
          </p:nvGrpSpPr>
          <p:grpSpPr>
            <a:xfrm>
              <a:off x="5414399" y="5258863"/>
              <a:ext cx="2923831" cy="952864"/>
              <a:chOff x="-319669" y="2026411"/>
              <a:chExt cx="2923831" cy="952864"/>
            </a:xfrm>
          </p:grpSpPr>
          <p:sp>
            <p:nvSpPr>
              <p:cNvPr id="131" name="TextBox 130">
                <a:extLst>
                  <a:ext uri="{FF2B5EF4-FFF2-40B4-BE49-F238E27FC236}">
                    <a16:creationId xmlns:a16="http://schemas.microsoft.com/office/drawing/2014/main" id="{6A157572-0D74-4B7E-AE54-186EAEF1D86A}"/>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Integrated portal</a:t>
                </a:r>
              </a:p>
            </p:txBody>
          </p:sp>
          <p:sp>
            <p:nvSpPr>
              <p:cNvPr id="132" name="TextBox 131">
                <a:extLst>
                  <a:ext uri="{FF2B5EF4-FFF2-40B4-BE49-F238E27FC236}">
                    <a16:creationId xmlns:a16="http://schemas.microsoft.com/office/drawing/2014/main" id="{F065C241-B6B5-4864-A7A9-39DDA4B1193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domain SSL, bring your own </a:t>
                </a:r>
              </a:p>
            </p:txBody>
          </p:sp>
        </p:grpSp>
        <p:sp>
          <p:nvSpPr>
            <p:cNvPr id="55"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4529989" y="5348613"/>
              <a:ext cx="623024" cy="54590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40FBE0D8-AA5A-6646-9BD8-85CECB4854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273" y="3840060"/>
            <a:ext cx="2117748" cy="334604"/>
          </a:xfrm>
          <a:prstGeom prst="rect">
            <a:avLst/>
          </a:prstGeom>
        </p:spPr>
      </p:pic>
      <p:pic>
        <p:nvPicPr>
          <p:cNvPr id="48" name="Picture 47">
            <a:extLst>
              <a:ext uri="{FF2B5EF4-FFF2-40B4-BE49-F238E27FC236}">
                <a16:creationId xmlns:a16="http://schemas.microsoft.com/office/drawing/2014/main" id="{11576DB8-36AA-0543-9F5E-54CC76E0A4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Tree>
    <p:extLst>
      <p:ext uri="{BB962C8B-B14F-4D97-AF65-F5344CB8AC3E}">
        <p14:creationId xmlns:p14="http://schemas.microsoft.com/office/powerpoint/2010/main" val="369889564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0487" y="2626356"/>
            <a:ext cx="5291144" cy="3761757"/>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6963448" y="4709286"/>
            <a:ext cx="4246622" cy="276999"/>
            <a:chOff x="7876269" y="5061082"/>
            <a:chExt cx="4246622" cy="276999"/>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6999"/>
              <a:chOff x="4308448" y="674068"/>
              <a:chExt cx="985243" cy="276999"/>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76999"/>
              <a:chOff x="4308448" y="970598"/>
              <a:chExt cx="1704083" cy="276999"/>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76999"/>
              <a:chOff x="4308448" y="1272721"/>
              <a:chExt cx="1407302" cy="276999"/>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164892" y="5349967"/>
            <a:ext cx="1732218" cy="904863"/>
            <a:chOff x="462510" y="5503309"/>
            <a:chExt cx="2367613" cy="904863"/>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11095"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62893" cy="6771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GLOBAL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7977562"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052469" y="5379178"/>
            <a:ext cx="1679943"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768084" y="5543669"/>
            <a:ext cx="1228035"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9950400"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140204" y="5389934"/>
            <a:ext cx="1907548" cy="849463"/>
            <a:chOff x="9052519" y="5454418"/>
            <a:chExt cx="2607255" cy="849463"/>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33339"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5396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575497" y="6005334"/>
            <a:ext cx="1083502"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lumMod val="90000"/>
                    <a:lumOff val="10000"/>
                  </a:srgbClr>
                </a:solidFill>
                <a:effectLst/>
                <a:uLnTx/>
                <a:uFillTx/>
                <a:latin typeface="Segoe UI"/>
                <a:ea typeface="+mn-ea"/>
                <a:cs typeface="+mn-cs"/>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42331" y="271275"/>
            <a:ext cx="10059922" cy="553998"/>
          </a:xfrm>
        </p:spPr>
        <p:txBody>
          <a:bodyPr/>
          <a:lstStyle/>
          <a:p>
            <a:r>
              <a:rPr lang="en-US"/>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031890" y="1084074"/>
            <a:ext cx="7055164" cy="341482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7579556C-B5A4-554F-BB14-4607E52777AE}"/>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103" name="Rectangle 102">
            <a:extLst>
              <a:ext uri="{FF2B5EF4-FFF2-40B4-BE49-F238E27FC236}">
                <a16:creationId xmlns:a16="http://schemas.microsoft.com/office/drawing/2014/main" id="{34E6D09C-8B6C-4E09-B991-EE325D75315A}"/>
              </a:ext>
            </a:extLst>
          </p:cNvPr>
          <p:cNvSpPr/>
          <p:nvPr/>
        </p:nvSpPr>
        <p:spPr>
          <a:xfrm>
            <a:off x="344429" y="2865107"/>
            <a:ext cx="5179304" cy="295465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Key Vault for custom certificates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Adding to Azure CDN’s choice of top CDNs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Mix and match CDN infrastructures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Increase global reach</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2580" y="818105"/>
            <a:ext cx="4576737"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37521"/>
                </a:solidFill>
                <a:effectLst/>
                <a:uLnTx/>
                <a:uFillTx/>
                <a:latin typeface="Segoe UI Semibold"/>
                <a:ea typeface="+mn-ea"/>
                <a:cs typeface="+mn-cs"/>
              </a:rPr>
              <a:t>Cloud native CDN offering giving access to Microsoft global WAN</a:t>
            </a:r>
          </a:p>
        </p:txBody>
      </p:sp>
    </p:spTree>
    <p:extLst>
      <p:ext uri="{BB962C8B-B14F-4D97-AF65-F5344CB8AC3E}">
        <p14:creationId xmlns:p14="http://schemas.microsoft.com/office/powerpoint/2010/main" val="3380687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Multiple nodes around the world advertise a given IP address providing reliable responses even in event of a node failure.</a:t>
              </a:r>
              <a:endParaRPr kumimoji="0" lang="en-US" sz="1400" b="0" i="0" u="none" strike="noStrike" kern="1200" cap="none" spc="0" normalizeH="0" baseline="0" noProof="0">
                <a:ln>
                  <a:noFill/>
                </a:ln>
                <a:solidFill>
                  <a:srgbClr val="E7E6E6">
                    <a:lumMod val="25000"/>
                  </a:srgbClr>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37521"/>
                </a:solidFill>
                <a:effectLst/>
                <a:uLnTx/>
                <a:uFillTx/>
                <a:latin typeface="Segoe UI Semilight" panose="020B0402040204020203" pitchFamily="34" charset="0"/>
                <a:ea typeface="+mn-ea"/>
                <a:cs typeface="Segoe UI Semilight" panose="020B0402040204020203" pitchFamily="34" charset="0"/>
              </a:rPr>
              <a:t>Announcing DNS Alias records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Keep your DNS records automatically updated when IPs change for your ARM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Dynamic, instantaneous updates to your DNS zone ensures zero downtime for your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Light" panose="020B0502040204020203" pitchFamily="34" charset="0"/>
                <a:ea typeface="+mn-ea"/>
                <a:cs typeface="Segoe UI Light" panose="020B0502040204020203" pitchFamily="34" charset="0"/>
              </a:rPr>
              <a:t>Host DNS Zones with High Availability</a:t>
            </a:r>
            <a:endParaRPr kumimoji="0" lang="en-US" sz="3200" b="1" i="0" u="none" strike="noStrike" kern="1200" cap="none" spc="0" normalizeH="0" baseline="0" noProof="0">
              <a:ln>
                <a:noFill/>
              </a:ln>
              <a:solidFill>
                <a:srgbClr val="F3752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pic>
        <p:nvPicPr>
          <p:cNvPr id="8" name="Picture 7">
            <a:extLst>
              <a:ext uri="{FF2B5EF4-FFF2-40B4-BE49-F238E27FC236}">
                <a16:creationId xmlns:a16="http://schemas.microsoft.com/office/drawing/2014/main" id="{AEA9A4DB-DF1A-422A-8D3D-7A972601B896}"/>
              </a:ext>
            </a:extLst>
          </p:cNvPr>
          <p:cNvPicPr>
            <a:picLocks noChangeAspect="1"/>
          </p:cNvPicPr>
          <p:nvPr/>
        </p:nvPicPr>
        <p:blipFill>
          <a:blip r:embed="rId7"/>
          <a:stretch>
            <a:fillRect/>
          </a:stretch>
        </p:blipFill>
        <p:spPr>
          <a:xfrm>
            <a:off x="5532071" y="2868119"/>
            <a:ext cx="1127858" cy="1121761"/>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modern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AF53FFC3-ED1E-4D20-B6DF-0AD76EF0297B}"/>
              </a:ext>
            </a:extLst>
          </p:cNvPr>
          <p:cNvSpPr txBox="1"/>
          <p:nvPr/>
        </p:nvSpPr>
        <p:spPr>
          <a:xfrm>
            <a:off x="1191802" y="2044557"/>
            <a:ext cx="6750122"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Please fill out feedback/comments for this session, your feedback is how these workshops get better.</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pic>
        <p:nvPicPr>
          <p:cNvPr id="6" name="Picture 5">
            <a:extLst>
              <a:ext uri="{FF2B5EF4-FFF2-40B4-BE49-F238E27FC236}">
                <a16:creationId xmlns:a16="http://schemas.microsoft.com/office/drawing/2014/main" id="{341BBFA1-EE68-47E9-AB72-C3705F48858D}"/>
              </a:ext>
            </a:extLst>
          </p:cNvPr>
          <p:cNvPicPr>
            <a:picLocks noChangeAspect="1"/>
          </p:cNvPicPr>
          <p:nvPr/>
        </p:nvPicPr>
        <p:blipFill>
          <a:blip r:embed="rId2"/>
          <a:stretch>
            <a:fillRect/>
          </a:stretch>
        </p:blipFill>
        <p:spPr>
          <a:xfrm>
            <a:off x="4504734" y="697700"/>
            <a:ext cx="7415494" cy="5462600"/>
          </a:xfrm>
          <a:prstGeom prst="rect">
            <a:avLst/>
          </a:prstGeom>
        </p:spPr>
      </p:pic>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2462213"/>
          </a:xfrm>
          <a:prstGeom prst="rect">
            <a:avLst/>
          </a:prstGeom>
          <a:noFill/>
        </p:spPr>
        <p:txBody>
          <a:bodyPr wrap="square" lIns="0" tIns="0" rIns="0" bIns="0" rtlCol="0">
            <a:spAutoFit/>
          </a:bodyPr>
          <a:lstStyle/>
          <a:p>
            <a:pPr algn="l"/>
            <a:r>
              <a:rPr lang="en-US" sz="2000" dirty="0">
                <a:solidFill>
                  <a:srgbClr val="FF0000"/>
                </a:solidFill>
              </a:rPr>
              <a:t>Red resources </a:t>
            </a:r>
            <a:r>
              <a:rPr lang="en-US" sz="2000" dirty="0">
                <a:gradFill>
                  <a:gsLst>
                    <a:gs pos="2917">
                      <a:schemeClr val="tx1"/>
                    </a:gs>
                    <a:gs pos="30000">
                      <a:schemeClr val="tx1"/>
                    </a:gs>
                  </a:gsLst>
                  <a:lin ang="5400000" scaled="0"/>
                </a:gradFill>
              </a:rPr>
              <a:t>have been pre-built for you</a:t>
            </a:r>
          </a:p>
          <a:p>
            <a:pPr algn="l"/>
            <a:endParaRPr lang="en-US" sz="2000" dirty="0">
              <a:gradFill>
                <a:gsLst>
                  <a:gs pos="2917">
                    <a:schemeClr val="tx1"/>
                  </a:gs>
                  <a:gs pos="30000">
                    <a:schemeClr val="tx1"/>
                  </a:gs>
                </a:gsLst>
                <a:lin ang="5400000" scaled="0"/>
              </a:gradFill>
            </a:endParaRPr>
          </a:p>
          <a:p>
            <a:pPr algn="l"/>
            <a:r>
              <a:rPr lang="en-US" sz="2000" dirty="0">
                <a:solidFill>
                  <a:srgbClr val="0070C0"/>
                </a:solidFill>
              </a:rPr>
              <a:t>Blue resources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solidFill>
                  <a:srgbClr val="00B050"/>
                </a:solidFill>
              </a:rPr>
              <a:t>The green box </a:t>
            </a:r>
            <a:r>
              <a:rPr lang="en-US" sz="2000" dirty="0">
                <a:gradFill>
                  <a:gsLst>
                    <a:gs pos="2917">
                      <a:schemeClr val="tx1"/>
                    </a:gs>
                    <a:gs pos="30000">
                      <a:schemeClr val="tx1"/>
                    </a:gs>
                  </a:gsLst>
                  <a:lin ang="5400000" scaled="0"/>
                </a:gradFill>
              </a:rPr>
              <a:t>stuff won’t be built but will be discussed</a:t>
            </a:r>
          </a:p>
        </p:txBody>
      </p:sp>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a:t>
            </a:r>
          </a:p>
        </p:txBody>
      </p:sp>
      <p:pic>
        <p:nvPicPr>
          <p:cNvPr id="3" name="Picture 2">
            <a:extLst>
              <a:ext uri="{FF2B5EF4-FFF2-40B4-BE49-F238E27FC236}">
                <a16:creationId xmlns:a16="http://schemas.microsoft.com/office/drawing/2014/main" id="{2A9E84F5-C476-40F4-8CDB-8F1C5F1D808F}"/>
              </a:ext>
            </a:extLst>
          </p:cNvPr>
          <p:cNvPicPr>
            <a:picLocks noChangeAspect="1"/>
          </p:cNvPicPr>
          <p:nvPr/>
        </p:nvPicPr>
        <p:blipFill>
          <a:blip r:embed="rId3"/>
          <a:stretch>
            <a:fillRect/>
          </a:stretch>
        </p:blipFill>
        <p:spPr>
          <a:xfrm>
            <a:off x="5903789" y="697700"/>
            <a:ext cx="6016429" cy="4431983"/>
          </a:xfrm>
          <a:prstGeom prst="rect">
            <a:avLst/>
          </a:prstGeom>
        </p:spPr>
      </p:pic>
      <p:sp>
        <p:nvSpPr>
          <p:cNvPr id="6" name="TextBox 5">
            <a:extLst>
              <a:ext uri="{FF2B5EF4-FFF2-40B4-BE49-F238E27FC236}">
                <a16:creationId xmlns:a16="http://schemas.microsoft.com/office/drawing/2014/main" id="{81D34698-CCA8-4D3F-AC42-CF8DF5AD584F}"/>
              </a:ext>
            </a:extLst>
          </p:cNvPr>
          <p:cNvSpPr txBox="1"/>
          <p:nvPr/>
        </p:nvSpPr>
        <p:spPr>
          <a:xfrm>
            <a:off x="366589" y="1025741"/>
            <a:ext cx="5931470" cy="4708981"/>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buFont typeface="+mj-lt"/>
              <a:buAutoNum type="arabicPeriod"/>
            </a:pPr>
            <a:r>
              <a:rPr lang="en-US" sz="2000" dirty="0">
                <a:gradFill>
                  <a:gsLst>
                    <a:gs pos="2917">
                      <a:schemeClr val="tx1"/>
                    </a:gs>
                    <a:gs pos="30000">
                      <a:schemeClr val="tx1"/>
                    </a:gs>
                  </a:gsLst>
                  <a:lin ang="5400000" scaled="0"/>
                </a:gradFill>
              </a:rPr>
              <a:t>Use your company card credentials to login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to </a:t>
            </a:r>
            <a:r>
              <a:rPr lang="en-US" sz="2000" dirty="0">
                <a:gradFill>
                  <a:gsLst>
                    <a:gs pos="2917">
                      <a:schemeClr val="tx1"/>
                    </a:gs>
                    <a:gs pos="30000">
                      <a:schemeClr val="tx1"/>
                    </a:gs>
                  </a:gsLst>
                  <a:lin ang="5400000" scaled="0"/>
                </a:gradFill>
                <a:hlinkClick r:id="rId4"/>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the on-prem server</a:t>
            </a:r>
            <a:br>
              <a:rPr lang="en-US" sz="2000" dirty="0">
                <a:gradFill>
                  <a:gsLst>
                    <a:gs pos="2917">
                      <a:schemeClr val="tx1"/>
                    </a:gs>
                    <a:gs pos="30000">
                      <a:schemeClr val="tx1"/>
                    </a:gs>
                  </a:gsLst>
                  <a:lin ang="5400000" scaled="0"/>
                </a:gradFill>
              </a:rPr>
            </a:br>
            <a:r>
              <a:rPr lang="en-US" sz="2000" i="1" dirty="0">
                <a:solidFill>
                  <a:srgbClr val="FF0000"/>
                </a:solidFill>
              </a:rPr>
              <a:t>sea.pathlab.xyz:200xx (xx=Company Number)</a:t>
            </a:r>
          </a:p>
          <a:p>
            <a:pPr marL="457200" indent="-457200" algn="l">
              <a:buFont typeface="+mj-lt"/>
              <a:buAutoNum type="arabicPeriod"/>
            </a:pPr>
            <a:r>
              <a:rPr lang="en-US" sz="2000" dirty="0">
                <a:gradFill>
                  <a:gsLst>
                    <a:gs pos="2917">
                      <a:schemeClr val="tx1"/>
                    </a:gs>
                    <a:gs pos="30000">
                      <a:schemeClr val="tx1"/>
                    </a:gs>
                  </a:gsLst>
                  <a:lin ang="5400000" scaled="0"/>
                </a:gradFill>
              </a:rPr>
              <a:t>On server,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Connect-</a:t>
            </a:r>
            <a:r>
              <a:rPr lang="en-US" dirty="0" err="1">
                <a:solidFill>
                  <a:srgbClr val="00B050"/>
                </a:solidFill>
                <a:latin typeface="Consolas" panose="020B0609020204030204" pitchFamily="49" charset="0"/>
              </a:rPr>
              <a:t>AzAccount</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UseDeviceAuthentication</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login using your company card credentials</a:t>
            </a:r>
          </a:p>
          <a:p>
            <a:pPr marL="457200" indent="-457200">
              <a:buFont typeface="+mj-lt"/>
              <a:buAutoNum type="arabicPeriod"/>
            </a:pPr>
            <a:r>
              <a:rPr lang="en-US" sz="2000" dirty="0">
                <a:gradFill>
                  <a:gsLst>
                    <a:gs pos="2917">
                      <a:schemeClr val="tx1"/>
                    </a:gs>
                    <a:gs pos="30000">
                      <a:schemeClr val="tx1"/>
                    </a:gs>
                  </a:gsLst>
                  <a:lin ang="5400000" scaled="0"/>
                </a:gradFill>
              </a:rPr>
              <a:t>Run</a:t>
            </a:r>
          </a:p>
          <a:p>
            <a:pPr lvl="1"/>
            <a:r>
              <a:rPr lang="en-US" sz="2000" dirty="0">
                <a:solidFill>
                  <a:srgbClr val="00B050"/>
                </a:solidFill>
                <a:latin typeface="Consolas" panose="020B0609020204030204" pitchFamily="49" charset="0"/>
              </a:rPr>
              <a:t> 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a:p>
            <a:pPr lvl="1"/>
            <a:r>
              <a:rPr lang="en-US" sz="2000" dirty="0">
                <a:gradFill>
                  <a:gsLst>
                    <a:gs pos="2917">
                      <a:schemeClr val="tx1"/>
                    </a:gs>
                    <a:gs pos="30000">
                      <a:schemeClr val="tx1"/>
                    </a:gs>
                  </a:gsLst>
                  <a:lin ang="5400000" scaled="0"/>
                </a:gradFill>
              </a:rPr>
              <a:t>to validate PowerShell and your access</a:t>
            </a:r>
          </a:p>
          <a:p>
            <a:pPr lvl="1"/>
            <a:endParaRPr lang="en-US" sz="8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(You may need to Set-</a:t>
            </a:r>
            <a:r>
              <a:rPr lang="en-US" sz="2000" dirty="0" err="1">
                <a:gradFill>
                  <a:gsLst>
                    <a:gs pos="2917">
                      <a:schemeClr val="tx1"/>
                    </a:gs>
                    <a:gs pos="30000">
                      <a:schemeClr val="tx1"/>
                    </a:gs>
                  </a:gsLst>
                  <a:lin ang="5400000" scaled="0"/>
                </a:gradFill>
              </a:rPr>
              <a:t>AzContext</a:t>
            </a:r>
            <a:r>
              <a:rPr lang="en-US" sz="2000" dirty="0">
                <a:gradFill>
                  <a:gsLst>
                    <a:gs pos="2917">
                      <a:schemeClr val="tx1"/>
                    </a:gs>
                    <a:gs pos="30000">
                      <a:schemeClr val="tx1"/>
                    </a:gs>
                  </a:gsLst>
                  <a:lin ang="5400000" scaled="0"/>
                </a:gradFill>
              </a:rPr>
              <a:t> to</a:t>
            </a:r>
          </a:p>
          <a:p>
            <a:r>
              <a:rPr lang="en-US" sz="2000" dirty="0">
                <a:gradFill>
                  <a:gsLst>
                    <a:gs pos="2917">
                      <a:schemeClr val="tx1"/>
                    </a:gs>
                    <a:gs pos="30000">
                      <a:schemeClr val="tx1"/>
                    </a:gs>
                  </a:gsLst>
                  <a:lin ang="5400000" scaled="0"/>
                </a:gradFill>
              </a:rPr>
              <a:t> "Virtual Data Center Workshop“)</a:t>
            </a:r>
          </a:p>
        </p:txBody>
      </p:sp>
      <p:sp>
        <p:nvSpPr>
          <p:cNvPr id="7" name="TextBox 6">
            <a:extLst>
              <a:ext uri="{FF2B5EF4-FFF2-40B4-BE49-F238E27FC236}">
                <a16:creationId xmlns:a16="http://schemas.microsoft.com/office/drawing/2014/main" id="{88D000B3-A369-4517-A7C1-A52E634100CD}"/>
              </a:ext>
            </a:extLst>
          </p:cNvPr>
          <p:cNvSpPr txBox="1"/>
          <p:nvPr/>
        </p:nvSpPr>
        <p:spPr>
          <a:xfrm>
            <a:off x="408901" y="5759469"/>
            <a:ext cx="5296322" cy="923330"/>
          </a:xfrm>
          <a:prstGeom prst="rect">
            <a:avLst/>
          </a:prstGeom>
          <a:solidFill>
            <a:srgbClr val="FFFF00"/>
          </a:solidFill>
        </p:spPr>
        <p:txBody>
          <a:bodyPr wrap="non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on-prem server should be</a:t>
            </a:r>
            <a:br>
              <a:rPr lang="en-US" sz="2000" dirty="0">
                <a:latin typeface="Consolas" panose="020B0609020204030204" pitchFamily="49" charset="0"/>
              </a:rPr>
            </a:br>
            <a:r>
              <a:rPr lang="en-US" sz="2000" dirty="0">
                <a:latin typeface="Consolas" panose="020B0609020204030204" pitchFamily="49" charset="0"/>
              </a:rPr>
              <a:t>	where all PowerShell and any</a:t>
            </a:r>
            <a:br>
              <a:rPr lang="en-US" sz="2000" dirty="0">
                <a:latin typeface="Consolas" panose="020B0609020204030204" pitchFamily="49" charset="0"/>
              </a:rPr>
            </a:br>
            <a:r>
              <a:rPr lang="en-US" sz="2000" dirty="0">
                <a:latin typeface="Consolas" panose="020B0609020204030204" pitchFamily="49" charset="0"/>
              </a:rPr>
              <a:t>	validation should be performed.</a:t>
            </a: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5.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2056</TotalTime>
  <Words>4352</Words>
  <Application>Microsoft Office PowerPoint</Application>
  <PresentationFormat>Widescreen</PresentationFormat>
  <Paragraphs>940</Paragraphs>
  <Slides>48</Slides>
  <Notes>28</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48</vt:i4>
      </vt:variant>
    </vt:vector>
  </HeadingPairs>
  <TitlesOfParts>
    <vt:vector size="69" baseType="lpstr">
      <vt:lpstr>Arial</vt:lpstr>
      <vt:lpstr>Brush Script MT</vt:lpstr>
      <vt:lpstr>Calibri</vt:lpstr>
      <vt:lpstr>Calibri Light</vt:lpstr>
      <vt:lpstr>Chiller</vt:lpstr>
      <vt:lpstr>Consolas</vt:lpstr>
      <vt:lpstr>Lucida Console</vt:lpstr>
      <vt:lpstr>Segoe UI</vt:lpstr>
      <vt:lpstr>Segoe UI </vt:lpstr>
      <vt:lpstr>Segoe UI Light</vt:lpstr>
      <vt:lpstr>Segoe UI Semibold</vt:lpstr>
      <vt:lpstr>Segoe UI Semilight</vt:lpstr>
      <vt:lpstr>Wingdings</vt:lpstr>
      <vt:lpstr>Office Theme</vt:lpstr>
      <vt:lpstr>9-51027_Microsoft_Ready_Template</vt:lpstr>
      <vt:lpstr>1_9-51027_Microsoft_Ready_Template</vt:lpstr>
      <vt:lpstr>5-50203_Microsoft_Ignite_Template</vt:lpstr>
      <vt:lpstr>3_5-50203_Microsoft_Ignite_Template</vt:lpstr>
      <vt:lpstr>2_5-50203_Microsoft_Ignite_Template</vt:lpstr>
      <vt:lpstr>4_5-50203_Microsoft_Ignite_Template</vt:lpstr>
      <vt:lpstr>LIGHT GRAY TEMPLATE</vt:lpstr>
      <vt:lpstr>Mastering Azure networking concepts – ExpressRoute and Azure Firewall</vt:lpstr>
      <vt:lpstr>Session learning objectives</vt:lpstr>
      <vt:lpstr>Azure PowerShell SDK Update</vt:lpstr>
      <vt:lpstr>New Azure PowerShell SDK - Az</vt:lpstr>
      <vt:lpstr>Idempotent PowerShell Operations</vt:lpstr>
      <vt:lpstr>Building the Environment</vt:lpstr>
      <vt:lpstr>Final Environment</vt:lpstr>
      <vt:lpstr>Step 0</vt:lpstr>
      <vt:lpstr>Virtual Networks</vt:lpstr>
      <vt:lpstr>Extending VNets to Containers </vt:lpstr>
      <vt:lpstr>Virtual Network</vt:lpstr>
      <vt:lpstr>Azure DDoS Protection</vt:lpstr>
      <vt:lpstr>Visualizing layers of security</vt:lpstr>
      <vt:lpstr>Step 1</vt:lpstr>
      <vt:lpstr>Step 2</vt:lpstr>
      <vt:lpstr>Step 3</vt:lpstr>
      <vt:lpstr>PowerPoint Presentation</vt:lpstr>
      <vt:lpstr>Microsoft Global Network</vt:lpstr>
      <vt:lpstr>Connectivity options and hybrid offerings </vt:lpstr>
      <vt:lpstr>Azure ExpressRoute</vt:lpstr>
      <vt:lpstr>PowerPoint Presentation</vt:lpstr>
      <vt:lpstr>Azure ExpressRoute Direct</vt:lpstr>
      <vt:lpstr>ExpressRoute Global Reach</vt:lpstr>
      <vt:lpstr>Step 4</vt:lpstr>
      <vt:lpstr>Step 5</vt:lpstr>
      <vt:lpstr>Azure Firewall</vt:lpstr>
      <vt:lpstr>Step 6</vt:lpstr>
      <vt:lpstr>Step 7</vt:lpstr>
      <vt:lpstr>UDR</vt:lpstr>
      <vt:lpstr>Step 7 (cont)</vt:lpstr>
      <vt:lpstr>Final</vt:lpstr>
      <vt:lpstr>Azure Virtual WAN</vt:lpstr>
      <vt:lpstr>Azure Virtual WAN – Unified Cloud Connectivity</vt:lpstr>
      <vt:lpstr>Traditional WAN</vt:lpstr>
      <vt:lpstr>Azure Virtual WAN Partners</vt:lpstr>
      <vt:lpstr>Azure Front Door Service</vt:lpstr>
      <vt:lpstr>PowerPoint Presentation</vt:lpstr>
      <vt:lpstr>Load balancing in Azure</vt:lpstr>
      <vt:lpstr>Application Gateway </vt:lpstr>
      <vt:lpstr>Application Gateway continued what’s new </vt:lpstr>
      <vt:lpstr>Azure Load Balancer</vt:lpstr>
      <vt:lpstr>Azure load balancer What’s new</vt:lpstr>
      <vt:lpstr>Building for global scale</vt:lpstr>
      <vt:lpstr>Azure CDN</vt:lpstr>
      <vt:lpstr>Azure CDN </vt:lpstr>
      <vt:lpstr>PowerPoint Presentation</vt:lpstr>
      <vt:lpstr>What we did today!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40</cp:revision>
  <dcterms:created xsi:type="dcterms:W3CDTF">2019-04-15T20:58:08Z</dcterms:created>
  <dcterms:modified xsi:type="dcterms:W3CDTF">2019-05-07T05:04:44Z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